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714" r:id="rId2"/>
  </p:sldMasterIdLst>
  <p:notesMasterIdLst>
    <p:notesMasterId r:id="rId22"/>
  </p:notesMasterIdLst>
  <p:sldIdLst>
    <p:sldId id="256" r:id="rId3"/>
    <p:sldId id="257" r:id="rId4"/>
    <p:sldId id="365" r:id="rId5"/>
    <p:sldId id="395" r:id="rId6"/>
    <p:sldId id="406" r:id="rId7"/>
    <p:sldId id="388" r:id="rId8"/>
    <p:sldId id="392" r:id="rId9"/>
    <p:sldId id="393" r:id="rId10"/>
    <p:sldId id="394" r:id="rId11"/>
    <p:sldId id="396" r:id="rId12"/>
    <p:sldId id="397" r:id="rId13"/>
    <p:sldId id="403" r:id="rId14"/>
    <p:sldId id="399" r:id="rId15"/>
    <p:sldId id="404" r:id="rId16"/>
    <p:sldId id="400" r:id="rId17"/>
    <p:sldId id="401" r:id="rId18"/>
    <p:sldId id="405" r:id="rId19"/>
    <p:sldId id="384" r:id="rId20"/>
    <p:sldId id="402" r:id="rId2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B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480F3B-E0C1-4764-9E87-092B67FBDE78}" v="1" dt="2022-11-21T13:07:19.2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5988" autoAdjust="0"/>
  </p:normalViewPr>
  <p:slideViewPr>
    <p:cSldViewPr snapToGrid="0" snapToObjects="1">
      <p:cViewPr varScale="1">
        <p:scale>
          <a:sx n="62" d="100"/>
          <a:sy n="62" d="100"/>
        </p:scale>
        <p:origin x="7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622158-5D8A-4DD9-88C0-45CD20608DF0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F87D05-AB9F-4B0D-84CA-7F828C7A06F1}">
      <dgm:prSet phldrT="[Text]" custT="1"/>
      <dgm:spPr>
        <a:xfrm>
          <a:off x="3191693" y="334"/>
          <a:ext cx="1389012" cy="902858"/>
        </a:xfrm>
        <a:prstGeom prst="roundRect">
          <a:avLst/>
        </a:prstGeom>
        <a:solidFill>
          <a:srgbClr val="00B050"/>
        </a:solidFill>
        <a:ln w="28575" cap="flat" cmpd="sng" algn="ctr">
          <a:solidFill>
            <a:srgbClr val="F79646">
              <a:lumMod val="40000"/>
              <a:lumOff val="6000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National Government engagement</a:t>
          </a:r>
        </a:p>
      </dgm:t>
    </dgm:pt>
    <dgm:pt modelId="{4B33A366-9320-42B6-AAB3-650734905E2B}" type="parTrans" cxnId="{EE94F27A-FF40-46C6-98FB-826A9DB6A594}">
      <dgm:prSet/>
      <dgm:spPr/>
      <dgm:t>
        <a:bodyPr/>
        <a:lstStyle/>
        <a:p>
          <a:endParaRPr lang="en-US"/>
        </a:p>
      </dgm:t>
    </dgm:pt>
    <dgm:pt modelId="{67B2DC83-EDE0-471D-BB3C-9CD353AAB5DC}" type="sibTrans" cxnId="{EE94F27A-FF40-46C6-98FB-826A9DB6A594}">
      <dgm:prSet/>
      <dgm:spPr>
        <a:xfrm>
          <a:off x="1759863" y="451763"/>
          <a:ext cx="4252673" cy="4252673"/>
        </a:xfrm>
        <a:custGeom>
          <a:avLst/>
          <a:gdLst/>
          <a:ahLst/>
          <a:cxnLst/>
          <a:rect l="0" t="0" r="0" b="0"/>
          <a:pathLst>
            <a:path>
              <a:moveTo>
                <a:pt x="2829711" y="119704"/>
              </a:moveTo>
              <a:arcTo wR="2126336" hR="2126336" stAng="17359011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gm:spPr>
      <dgm:t>
        <a:bodyPr/>
        <a:lstStyle/>
        <a:p>
          <a:endParaRPr lang="en-US" dirty="0"/>
        </a:p>
      </dgm:t>
    </dgm:pt>
    <dgm:pt modelId="{00F602C3-1927-4A77-8B96-35CCC9B46924}">
      <dgm:prSet phldrT="[Text]" custT="1"/>
      <dgm:spPr>
        <a:xfrm>
          <a:off x="5033154" y="1063502"/>
          <a:ext cx="1389012" cy="902858"/>
        </a:xfrm>
        <a:prstGeom prst="roundRect">
          <a:avLst/>
        </a:prstGeom>
        <a:solidFill>
          <a:schemeClr val="accent4"/>
        </a:solidFill>
        <a:ln w="28575" cap="flat" cmpd="sng" algn="ctr">
          <a:solidFill>
            <a:srgbClr val="9BBB59">
              <a:lumMod val="40000"/>
              <a:lumOff val="6000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County Government engagement</a:t>
          </a:r>
        </a:p>
      </dgm:t>
    </dgm:pt>
    <dgm:pt modelId="{FB984F3C-5181-4CFF-A2D8-C9A59EFDCAB5}" type="parTrans" cxnId="{C6905786-8427-4DCF-BE8F-CA5982F72BFD}">
      <dgm:prSet/>
      <dgm:spPr/>
      <dgm:t>
        <a:bodyPr/>
        <a:lstStyle/>
        <a:p>
          <a:endParaRPr lang="en-US"/>
        </a:p>
      </dgm:t>
    </dgm:pt>
    <dgm:pt modelId="{68D8CDDE-27DC-4D73-B546-6952849620A8}" type="sibTrans" cxnId="{C6905786-8427-4DCF-BE8F-CA5982F72BFD}">
      <dgm:prSet/>
      <dgm:spPr>
        <a:xfrm>
          <a:off x="1759863" y="451763"/>
          <a:ext cx="4252673" cy="4252673"/>
        </a:xfrm>
        <a:custGeom>
          <a:avLst/>
          <a:gdLst/>
          <a:ahLst/>
          <a:cxnLst/>
          <a:rect l="0" t="0" r="0" b="0"/>
          <a:pathLst>
            <a:path>
              <a:moveTo>
                <a:pt x="4166261" y="1526325"/>
              </a:moveTo>
              <a:arcTo wR="2126336" hR="2126336" stAng="20616575" swAng="1966849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gm:spPr>
      <dgm:t>
        <a:bodyPr/>
        <a:lstStyle/>
        <a:p>
          <a:endParaRPr lang="en-US" dirty="0"/>
        </a:p>
      </dgm:t>
    </dgm:pt>
    <dgm:pt modelId="{6245061C-EE9D-4CD2-9062-C1D99905A485}">
      <dgm:prSet phldrT="[Text]" custT="1"/>
      <dgm:spPr>
        <a:xfrm>
          <a:off x="5033154" y="3189839"/>
          <a:ext cx="1389012" cy="902858"/>
        </a:xfrm>
        <a:prstGeom prst="roundRect">
          <a:avLst/>
        </a:prstGeom>
        <a:solidFill>
          <a:srgbClr val="0070C0"/>
        </a:solidFill>
        <a:ln w="28575" cap="flat" cmpd="sng" algn="ctr">
          <a:solidFill>
            <a:srgbClr val="8064A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Sector stakeholders engagement</a:t>
          </a:r>
        </a:p>
      </dgm:t>
    </dgm:pt>
    <dgm:pt modelId="{7CAFA440-F8A9-44BC-86AC-A44938FB39AB}" type="parTrans" cxnId="{DD47DA03-B8E3-47B2-8EE6-27A80DBF1649}">
      <dgm:prSet/>
      <dgm:spPr/>
      <dgm:t>
        <a:bodyPr/>
        <a:lstStyle/>
        <a:p>
          <a:endParaRPr lang="en-US"/>
        </a:p>
      </dgm:t>
    </dgm:pt>
    <dgm:pt modelId="{543B86A8-D35B-4FE2-87D9-2C5A894BA418}" type="sibTrans" cxnId="{DD47DA03-B8E3-47B2-8EE6-27A80DBF1649}">
      <dgm:prSet/>
      <dgm:spPr>
        <a:xfrm>
          <a:off x="1759863" y="451763"/>
          <a:ext cx="4252673" cy="4252673"/>
        </a:xfrm>
        <a:custGeom>
          <a:avLst/>
          <a:gdLst/>
          <a:ahLst/>
          <a:cxnLst/>
          <a:rect l="0" t="0" r="0" b="0"/>
          <a:pathLst>
            <a:path>
              <a:moveTo>
                <a:pt x="3612047" y="3647510"/>
              </a:moveTo>
              <a:arcTo wR="2126336" hR="2126336" stAng="2740542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gm:spPr>
      <dgm:t>
        <a:bodyPr/>
        <a:lstStyle/>
        <a:p>
          <a:endParaRPr lang="en-US" dirty="0"/>
        </a:p>
      </dgm:t>
    </dgm:pt>
    <dgm:pt modelId="{6D899A14-111D-4AFC-9FFE-BAC5D3B74AC6}">
      <dgm:prSet phldrT="[Text]" custT="1"/>
      <dgm:spPr>
        <a:xfrm>
          <a:off x="3191693" y="4253007"/>
          <a:ext cx="1389012" cy="902858"/>
        </a:xfrm>
        <a:prstGeom prst="roundRect">
          <a:avLst/>
        </a:prstGeom>
        <a:solidFill>
          <a:schemeClr val="accent5"/>
        </a:solidFill>
        <a:ln w="28575" cap="flat" cmpd="sng" algn="ctr">
          <a:solidFill>
            <a:srgbClr val="F79646">
              <a:lumMod val="40000"/>
              <a:lumOff val="6000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Private sector engagement</a:t>
          </a:r>
        </a:p>
      </dgm:t>
    </dgm:pt>
    <dgm:pt modelId="{535EC14E-D207-434B-B7AE-692FD81DC2EE}" type="parTrans" cxnId="{289C309A-CBC0-49F4-939D-CD852D32CFFF}">
      <dgm:prSet/>
      <dgm:spPr/>
      <dgm:t>
        <a:bodyPr/>
        <a:lstStyle/>
        <a:p>
          <a:endParaRPr lang="en-US"/>
        </a:p>
      </dgm:t>
    </dgm:pt>
    <dgm:pt modelId="{27A4BD32-2159-4CD0-8286-F0717560E9EA}" type="sibTrans" cxnId="{289C309A-CBC0-49F4-939D-CD852D32CFFF}">
      <dgm:prSet/>
      <dgm:spPr>
        <a:xfrm>
          <a:off x="1759863" y="451763"/>
          <a:ext cx="4252673" cy="4252673"/>
        </a:xfrm>
        <a:custGeom>
          <a:avLst/>
          <a:gdLst/>
          <a:ahLst/>
          <a:cxnLst/>
          <a:rect l="0" t="0" r="0" b="0"/>
          <a:pathLst>
            <a:path>
              <a:moveTo>
                <a:pt x="1422961" y="4132968"/>
              </a:moveTo>
              <a:arcTo wR="2126336" hR="2126336" stAng="6559011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gm:spPr>
      <dgm:t>
        <a:bodyPr/>
        <a:lstStyle/>
        <a:p>
          <a:endParaRPr lang="en-US" dirty="0"/>
        </a:p>
      </dgm:t>
    </dgm:pt>
    <dgm:pt modelId="{F3B7CC15-FB55-427D-9D53-33C40ED0A2A2}">
      <dgm:prSet phldrT="[Text]" custT="1"/>
      <dgm:spPr>
        <a:xfrm>
          <a:off x="1350232" y="1063502"/>
          <a:ext cx="1389012" cy="902858"/>
        </a:xfrm>
        <a:prstGeom prst="roundRect">
          <a:avLst/>
        </a:prstGeom>
        <a:solidFill>
          <a:schemeClr val="accent4">
            <a:lumMod val="50000"/>
          </a:schemeClr>
        </a:solidFill>
        <a:ln w="28575" cap="flat" cmpd="sng" algn="ctr">
          <a:solidFill>
            <a:srgbClr val="8064A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Community</a:t>
          </a:r>
        </a:p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(Women, men &amp; youth engagement</a:t>
          </a:r>
        </a:p>
      </dgm:t>
    </dgm:pt>
    <dgm:pt modelId="{ACA8723B-B2E1-41A0-B58B-F9DD40692E22}" type="parTrans" cxnId="{9A70EA2A-B963-4364-A01F-9598674F653D}">
      <dgm:prSet/>
      <dgm:spPr/>
      <dgm:t>
        <a:bodyPr/>
        <a:lstStyle/>
        <a:p>
          <a:endParaRPr lang="en-US"/>
        </a:p>
      </dgm:t>
    </dgm:pt>
    <dgm:pt modelId="{605337C4-6960-4BAB-A46B-E66B8D95F254}" type="sibTrans" cxnId="{9A70EA2A-B963-4364-A01F-9598674F653D}">
      <dgm:prSet/>
      <dgm:spPr>
        <a:xfrm>
          <a:off x="1759863" y="451763"/>
          <a:ext cx="4252673" cy="4252673"/>
        </a:xfrm>
        <a:custGeom>
          <a:avLst/>
          <a:gdLst/>
          <a:ahLst/>
          <a:cxnLst/>
          <a:rect l="0" t="0" r="0" b="0"/>
          <a:pathLst>
            <a:path>
              <a:moveTo>
                <a:pt x="640625" y="605162"/>
              </a:moveTo>
              <a:arcTo wR="2126336" hR="2126336" stAng="13540542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gm:spPr>
      <dgm:t>
        <a:bodyPr/>
        <a:lstStyle/>
        <a:p>
          <a:endParaRPr lang="en-US" dirty="0"/>
        </a:p>
      </dgm:t>
    </dgm:pt>
    <dgm:pt modelId="{FAD4AB28-C327-4FC2-91A7-DE7D17789CDC}">
      <dgm:prSet phldrT="[Text]" custT="1"/>
      <dgm:spPr>
        <a:xfrm>
          <a:off x="1350232" y="3189839"/>
          <a:ext cx="1389012" cy="902858"/>
        </a:xfrm>
        <a:prstGeom prst="roundRect">
          <a:avLst/>
        </a:prstGeom>
        <a:solidFill>
          <a:schemeClr val="tx2">
            <a:lumMod val="50000"/>
            <a:lumOff val="50000"/>
          </a:schemeClr>
        </a:solidFill>
        <a:ln w="28575" cap="flat" cmpd="sng" algn="ctr">
          <a:solidFill>
            <a:srgbClr val="9BBB59">
              <a:lumMod val="40000"/>
              <a:lumOff val="6000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Biogas Contractors Entrepreneurs engagement</a:t>
          </a:r>
        </a:p>
      </dgm:t>
    </dgm:pt>
    <dgm:pt modelId="{9B9D2F35-5455-4A7F-BF58-DC22C13AFD9F}" type="parTrans" cxnId="{EE6C4950-D58B-4F33-9E66-616B26BEE4BC}">
      <dgm:prSet/>
      <dgm:spPr/>
      <dgm:t>
        <a:bodyPr/>
        <a:lstStyle/>
        <a:p>
          <a:endParaRPr lang="en-US"/>
        </a:p>
      </dgm:t>
    </dgm:pt>
    <dgm:pt modelId="{31B1043C-E27A-4141-8878-97AD459F3212}" type="sibTrans" cxnId="{EE6C4950-D58B-4F33-9E66-616B26BEE4BC}">
      <dgm:prSet/>
      <dgm:spPr>
        <a:xfrm>
          <a:off x="1759863" y="451763"/>
          <a:ext cx="4252673" cy="4252673"/>
        </a:xfrm>
        <a:custGeom>
          <a:avLst/>
          <a:gdLst/>
          <a:ahLst/>
          <a:cxnLst/>
          <a:rect l="0" t="0" r="0" b="0"/>
          <a:pathLst>
            <a:path>
              <a:moveTo>
                <a:pt x="86411" y="2726347"/>
              </a:moveTo>
              <a:arcTo wR="2126336" hR="2126336" stAng="9816575" swAng="1966849"/>
            </a:path>
          </a:pathLst>
        </a:custGeom>
        <a:noFill/>
        <a:ln w="9525" cap="flat" cmpd="sng" algn="ctr">
          <a:solidFill>
            <a:srgbClr val="9BBB59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endParaRPr lang="en-US" dirty="0"/>
        </a:p>
      </dgm:t>
    </dgm:pt>
    <dgm:pt modelId="{90D75058-9C8B-45D7-9AF0-E9871B206C37}" type="pres">
      <dgm:prSet presAssocID="{72622158-5D8A-4DD9-88C0-45CD20608DF0}" presName="cycle" presStyleCnt="0">
        <dgm:presLayoutVars>
          <dgm:dir/>
          <dgm:resizeHandles val="exact"/>
        </dgm:presLayoutVars>
      </dgm:prSet>
      <dgm:spPr/>
    </dgm:pt>
    <dgm:pt modelId="{6F30760D-F888-4E0D-B5A3-C3C5BFAD91E0}" type="pres">
      <dgm:prSet presAssocID="{52F87D05-AB9F-4B0D-84CA-7F828C7A06F1}" presName="node" presStyleLbl="node1" presStyleIdx="0" presStyleCnt="6">
        <dgm:presLayoutVars>
          <dgm:bulletEnabled val="1"/>
        </dgm:presLayoutVars>
      </dgm:prSet>
      <dgm:spPr/>
    </dgm:pt>
    <dgm:pt modelId="{E8E7312B-D11D-41D1-B4E8-C26F5258040C}" type="pres">
      <dgm:prSet presAssocID="{52F87D05-AB9F-4B0D-84CA-7F828C7A06F1}" presName="spNode" presStyleCnt="0"/>
      <dgm:spPr/>
    </dgm:pt>
    <dgm:pt modelId="{E0C7222E-7E67-4019-AA3E-016D2547F60C}" type="pres">
      <dgm:prSet presAssocID="{67B2DC83-EDE0-471D-BB3C-9CD353AAB5DC}" presName="sibTrans" presStyleLbl="sibTrans1D1" presStyleIdx="0" presStyleCnt="6"/>
      <dgm:spPr/>
    </dgm:pt>
    <dgm:pt modelId="{2799A163-6494-4C11-ADAA-C35212E306E3}" type="pres">
      <dgm:prSet presAssocID="{00F602C3-1927-4A77-8B96-35CCC9B46924}" presName="node" presStyleLbl="node1" presStyleIdx="1" presStyleCnt="6" custRadScaleRad="101846" custRadScaleInc="43827">
        <dgm:presLayoutVars>
          <dgm:bulletEnabled val="1"/>
        </dgm:presLayoutVars>
      </dgm:prSet>
      <dgm:spPr/>
    </dgm:pt>
    <dgm:pt modelId="{948D243A-601D-4E94-835D-5D58F89550D5}" type="pres">
      <dgm:prSet presAssocID="{00F602C3-1927-4A77-8B96-35CCC9B46924}" presName="spNode" presStyleCnt="0"/>
      <dgm:spPr/>
    </dgm:pt>
    <dgm:pt modelId="{26186B1F-F382-4295-A392-9C73B0D65334}" type="pres">
      <dgm:prSet presAssocID="{68D8CDDE-27DC-4D73-B546-6952849620A8}" presName="sibTrans" presStyleLbl="sibTrans1D1" presStyleIdx="1" presStyleCnt="6"/>
      <dgm:spPr/>
    </dgm:pt>
    <dgm:pt modelId="{ECB80BF4-63BE-48F5-9677-AD2B2627A65A}" type="pres">
      <dgm:prSet presAssocID="{6245061C-EE9D-4CD2-9062-C1D99905A485}" presName="node" presStyleLbl="node1" presStyleIdx="2" presStyleCnt="6">
        <dgm:presLayoutVars>
          <dgm:bulletEnabled val="1"/>
        </dgm:presLayoutVars>
      </dgm:prSet>
      <dgm:spPr/>
    </dgm:pt>
    <dgm:pt modelId="{4E48A58E-222E-4C6B-BC9F-6477AAE8D949}" type="pres">
      <dgm:prSet presAssocID="{6245061C-EE9D-4CD2-9062-C1D99905A485}" presName="spNode" presStyleCnt="0"/>
      <dgm:spPr/>
    </dgm:pt>
    <dgm:pt modelId="{A8A9D3F4-B2A7-4220-9349-DEC519C20AFA}" type="pres">
      <dgm:prSet presAssocID="{543B86A8-D35B-4FE2-87D9-2C5A894BA418}" presName="sibTrans" presStyleLbl="sibTrans1D1" presStyleIdx="2" presStyleCnt="6"/>
      <dgm:spPr/>
    </dgm:pt>
    <dgm:pt modelId="{97614215-1B22-4AEB-B4A7-CF929CEBB4EA}" type="pres">
      <dgm:prSet presAssocID="{6D899A14-111D-4AFC-9FFE-BAC5D3B74AC6}" presName="node" presStyleLbl="node1" presStyleIdx="3" presStyleCnt="6">
        <dgm:presLayoutVars>
          <dgm:bulletEnabled val="1"/>
        </dgm:presLayoutVars>
      </dgm:prSet>
      <dgm:spPr/>
    </dgm:pt>
    <dgm:pt modelId="{A64D284B-2A1C-4B30-AEB0-8E6C2B4340A3}" type="pres">
      <dgm:prSet presAssocID="{6D899A14-111D-4AFC-9FFE-BAC5D3B74AC6}" presName="spNode" presStyleCnt="0"/>
      <dgm:spPr/>
    </dgm:pt>
    <dgm:pt modelId="{E862857D-2AA4-441A-8AC6-0A293CCA1B32}" type="pres">
      <dgm:prSet presAssocID="{27A4BD32-2159-4CD0-8286-F0717560E9EA}" presName="sibTrans" presStyleLbl="sibTrans1D1" presStyleIdx="3" presStyleCnt="6"/>
      <dgm:spPr/>
    </dgm:pt>
    <dgm:pt modelId="{B0FD0751-44F5-426A-817A-B4D70D9B3868}" type="pres">
      <dgm:prSet presAssocID="{FAD4AB28-C327-4FC2-91A7-DE7D17789CDC}" presName="node" presStyleLbl="node1" presStyleIdx="4" presStyleCnt="6">
        <dgm:presLayoutVars>
          <dgm:bulletEnabled val="1"/>
        </dgm:presLayoutVars>
      </dgm:prSet>
      <dgm:spPr/>
    </dgm:pt>
    <dgm:pt modelId="{01F81F3C-C9D4-4059-ABCB-59C2BF731F45}" type="pres">
      <dgm:prSet presAssocID="{FAD4AB28-C327-4FC2-91A7-DE7D17789CDC}" presName="spNode" presStyleCnt="0"/>
      <dgm:spPr/>
    </dgm:pt>
    <dgm:pt modelId="{5143945A-3C5E-4800-9DA5-0B37321422CE}" type="pres">
      <dgm:prSet presAssocID="{31B1043C-E27A-4141-8878-97AD459F3212}" presName="sibTrans" presStyleLbl="sibTrans1D1" presStyleIdx="4" presStyleCnt="6"/>
      <dgm:spPr/>
    </dgm:pt>
    <dgm:pt modelId="{B4491762-8724-4198-88E4-BC0A77679919}" type="pres">
      <dgm:prSet presAssocID="{F3B7CC15-FB55-427D-9D53-33C40ED0A2A2}" presName="node" presStyleLbl="node1" presStyleIdx="5" presStyleCnt="6" custScaleX="103243" custScaleY="171005" custRadScaleRad="98435" custRadScaleInc="-29020">
        <dgm:presLayoutVars>
          <dgm:bulletEnabled val="1"/>
        </dgm:presLayoutVars>
      </dgm:prSet>
      <dgm:spPr/>
    </dgm:pt>
    <dgm:pt modelId="{85DC7817-D977-4916-838F-DBDA37B594CE}" type="pres">
      <dgm:prSet presAssocID="{F3B7CC15-FB55-427D-9D53-33C40ED0A2A2}" presName="spNode" presStyleCnt="0"/>
      <dgm:spPr/>
    </dgm:pt>
    <dgm:pt modelId="{7670A915-E95D-4B3F-8F3F-0D482D372CD5}" type="pres">
      <dgm:prSet presAssocID="{605337C4-6960-4BAB-A46B-E66B8D95F254}" presName="sibTrans" presStyleLbl="sibTrans1D1" presStyleIdx="5" presStyleCnt="6"/>
      <dgm:spPr/>
    </dgm:pt>
  </dgm:ptLst>
  <dgm:cxnLst>
    <dgm:cxn modelId="{90E6D203-9003-4B43-814C-C5044CF32974}" type="presOf" srcId="{27A4BD32-2159-4CD0-8286-F0717560E9EA}" destId="{E862857D-2AA4-441A-8AC6-0A293CCA1B32}" srcOrd="0" destOrd="0" presId="urn:microsoft.com/office/officeart/2005/8/layout/cycle6"/>
    <dgm:cxn modelId="{DD47DA03-B8E3-47B2-8EE6-27A80DBF1649}" srcId="{72622158-5D8A-4DD9-88C0-45CD20608DF0}" destId="{6245061C-EE9D-4CD2-9062-C1D99905A485}" srcOrd="2" destOrd="0" parTransId="{7CAFA440-F8A9-44BC-86AC-A44938FB39AB}" sibTransId="{543B86A8-D35B-4FE2-87D9-2C5A894BA418}"/>
    <dgm:cxn modelId="{175E2B1F-5814-4863-BB1B-40146845AE21}" type="presOf" srcId="{68D8CDDE-27DC-4D73-B546-6952849620A8}" destId="{26186B1F-F382-4295-A392-9C73B0D65334}" srcOrd="0" destOrd="0" presId="urn:microsoft.com/office/officeart/2005/8/layout/cycle6"/>
    <dgm:cxn modelId="{9A70EA2A-B963-4364-A01F-9598674F653D}" srcId="{72622158-5D8A-4DD9-88C0-45CD20608DF0}" destId="{F3B7CC15-FB55-427D-9D53-33C40ED0A2A2}" srcOrd="5" destOrd="0" parTransId="{ACA8723B-B2E1-41A0-B58B-F9DD40692E22}" sibTransId="{605337C4-6960-4BAB-A46B-E66B8D95F254}"/>
    <dgm:cxn modelId="{069EFE2F-9314-4BC4-91BB-ECD9C6F1D4EE}" type="presOf" srcId="{6D899A14-111D-4AFC-9FFE-BAC5D3B74AC6}" destId="{97614215-1B22-4AEB-B4A7-CF929CEBB4EA}" srcOrd="0" destOrd="0" presId="urn:microsoft.com/office/officeart/2005/8/layout/cycle6"/>
    <dgm:cxn modelId="{FFA6A54A-2D5A-4014-B6AB-DB7787F61E2B}" type="presOf" srcId="{FAD4AB28-C327-4FC2-91A7-DE7D17789CDC}" destId="{B0FD0751-44F5-426A-817A-B4D70D9B3868}" srcOrd="0" destOrd="0" presId="urn:microsoft.com/office/officeart/2005/8/layout/cycle6"/>
    <dgm:cxn modelId="{89C20B4C-466C-4512-B503-32CC7C51841D}" type="presOf" srcId="{605337C4-6960-4BAB-A46B-E66B8D95F254}" destId="{7670A915-E95D-4B3F-8F3F-0D482D372CD5}" srcOrd="0" destOrd="0" presId="urn:microsoft.com/office/officeart/2005/8/layout/cycle6"/>
    <dgm:cxn modelId="{EE6C4950-D58B-4F33-9E66-616B26BEE4BC}" srcId="{72622158-5D8A-4DD9-88C0-45CD20608DF0}" destId="{FAD4AB28-C327-4FC2-91A7-DE7D17789CDC}" srcOrd="4" destOrd="0" parTransId="{9B9D2F35-5455-4A7F-BF58-DC22C13AFD9F}" sibTransId="{31B1043C-E27A-4141-8878-97AD459F3212}"/>
    <dgm:cxn modelId="{EE94F27A-FF40-46C6-98FB-826A9DB6A594}" srcId="{72622158-5D8A-4DD9-88C0-45CD20608DF0}" destId="{52F87D05-AB9F-4B0D-84CA-7F828C7A06F1}" srcOrd="0" destOrd="0" parTransId="{4B33A366-9320-42B6-AAB3-650734905E2B}" sibTransId="{67B2DC83-EDE0-471D-BB3C-9CD353AAB5DC}"/>
    <dgm:cxn modelId="{C6905786-8427-4DCF-BE8F-CA5982F72BFD}" srcId="{72622158-5D8A-4DD9-88C0-45CD20608DF0}" destId="{00F602C3-1927-4A77-8B96-35CCC9B46924}" srcOrd="1" destOrd="0" parTransId="{FB984F3C-5181-4CFF-A2D8-C9A59EFDCAB5}" sibTransId="{68D8CDDE-27DC-4D73-B546-6952849620A8}"/>
    <dgm:cxn modelId="{289C309A-CBC0-49F4-939D-CD852D32CFFF}" srcId="{72622158-5D8A-4DD9-88C0-45CD20608DF0}" destId="{6D899A14-111D-4AFC-9FFE-BAC5D3B74AC6}" srcOrd="3" destOrd="0" parTransId="{535EC14E-D207-434B-B7AE-692FD81DC2EE}" sibTransId="{27A4BD32-2159-4CD0-8286-F0717560E9EA}"/>
    <dgm:cxn modelId="{6DE0EC9F-68FB-457F-8883-7DAAD6095A1A}" type="presOf" srcId="{00F602C3-1927-4A77-8B96-35CCC9B46924}" destId="{2799A163-6494-4C11-ADAA-C35212E306E3}" srcOrd="0" destOrd="0" presId="urn:microsoft.com/office/officeart/2005/8/layout/cycle6"/>
    <dgm:cxn modelId="{608122B7-0A31-46C6-80F9-CBB26C9DC288}" type="presOf" srcId="{72622158-5D8A-4DD9-88C0-45CD20608DF0}" destId="{90D75058-9C8B-45D7-9AF0-E9871B206C37}" srcOrd="0" destOrd="0" presId="urn:microsoft.com/office/officeart/2005/8/layout/cycle6"/>
    <dgm:cxn modelId="{FC0DB0D3-E5F3-4D81-85AD-130A8114E23C}" type="presOf" srcId="{6245061C-EE9D-4CD2-9062-C1D99905A485}" destId="{ECB80BF4-63BE-48F5-9677-AD2B2627A65A}" srcOrd="0" destOrd="0" presId="urn:microsoft.com/office/officeart/2005/8/layout/cycle6"/>
    <dgm:cxn modelId="{DF96F6DB-744E-444A-AE13-8BAFF8B32122}" type="presOf" srcId="{543B86A8-D35B-4FE2-87D9-2C5A894BA418}" destId="{A8A9D3F4-B2A7-4220-9349-DEC519C20AFA}" srcOrd="0" destOrd="0" presId="urn:microsoft.com/office/officeart/2005/8/layout/cycle6"/>
    <dgm:cxn modelId="{70D0F2E4-2885-4150-9FC9-CA38E8C1C35D}" type="presOf" srcId="{67B2DC83-EDE0-471D-BB3C-9CD353AAB5DC}" destId="{E0C7222E-7E67-4019-AA3E-016D2547F60C}" srcOrd="0" destOrd="0" presId="urn:microsoft.com/office/officeart/2005/8/layout/cycle6"/>
    <dgm:cxn modelId="{97A024EA-91CB-4907-BDE6-C595C8EE16FF}" type="presOf" srcId="{52F87D05-AB9F-4B0D-84CA-7F828C7A06F1}" destId="{6F30760D-F888-4E0D-B5A3-C3C5BFAD91E0}" srcOrd="0" destOrd="0" presId="urn:microsoft.com/office/officeart/2005/8/layout/cycle6"/>
    <dgm:cxn modelId="{C57106FA-B59F-48FA-8C17-ACC58AC61178}" type="presOf" srcId="{F3B7CC15-FB55-427D-9D53-33C40ED0A2A2}" destId="{B4491762-8724-4198-88E4-BC0A77679919}" srcOrd="0" destOrd="0" presId="urn:microsoft.com/office/officeart/2005/8/layout/cycle6"/>
    <dgm:cxn modelId="{A190CDFB-A157-4EE6-8EDA-6A07BAB7B5A1}" type="presOf" srcId="{31B1043C-E27A-4141-8878-97AD459F3212}" destId="{5143945A-3C5E-4800-9DA5-0B37321422CE}" srcOrd="0" destOrd="0" presId="urn:microsoft.com/office/officeart/2005/8/layout/cycle6"/>
    <dgm:cxn modelId="{E0E3D0FB-7C82-4702-A536-FC8853D74D6F}" type="presParOf" srcId="{90D75058-9C8B-45D7-9AF0-E9871B206C37}" destId="{6F30760D-F888-4E0D-B5A3-C3C5BFAD91E0}" srcOrd="0" destOrd="0" presId="urn:microsoft.com/office/officeart/2005/8/layout/cycle6"/>
    <dgm:cxn modelId="{E2D209E5-993D-4199-94A8-E138E07415CB}" type="presParOf" srcId="{90D75058-9C8B-45D7-9AF0-E9871B206C37}" destId="{E8E7312B-D11D-41D1-B4E8-C26F5258040C}" srcOrd="1" destOrd="0" presId="urn:microsoft.com/office/officeart/2005/8/layout/cycle6"/>
    <dgm:cxn modelId="{8D402E84-E0DC-4BF1-9FCD-9D24332FDF15}" type="presParOf" srcId="{90D75058-9C8B-45D7-9AF0-E9871B206C37}" destId="{E0C7222E-7E67-4019-AA3E-016D2547F60C}" srcOrd="2" destOrd="0" presId="urn:microsoft.com/office/officeart/2005/8/layout/cycle6"/>
    <dgm:cxn modelId="{67492FB8-AE65-49E5-BFE3-DD64D2DBB02B}" type="presParOf" srcId="{90D75058-9C8B-45D7-9AF0-E9871B206C37}" destId="{2799A163-6494-4C11-ADAA-C35212E306E3}" srcOrd="3" destOrd="0" presId="urn:microsoft.com/office/officeart/2005/8/layout/cycle6"/>
    <dgm:cxn modelId="{AD8BED20-A839-48E6-8C15-81013CFBDDA8}" type="presParOf" srcId="{90D75058-9C8B-45D7-9AF0-E9871B206C37}" destId="{948D243A-601D-4E94-835D-5D58F89550D5}" srcOrd="4" destOrd="0" presId="urn:microsoft.com/office/officeart/2005/8/layout/cycle6"/>
    <dgm:cxn modelId="{2F1238A1-843C-42F6-9D0D-E7E60705C91E}" type="presParOf" srcId="{90D75058-9C8B-45D7-9AF0-E9871B206C37}" destId="{26186B1F-F382-4295-A392-9C73B0D65334}" srcOrd="5" destOrd="0" presId="urn:microsoft.com/office/officeart/2005/8/layout/cycle6"/>
    <dgm:cxn modelId="{967B3D33-D08A-45A7-B666-BA14C9EEE4ED}" type="presParOf" srcId="{90D75058-9C8B-45D7-9AF0-E9871B206C37}" destId="{ECB80BF4-63BE-48F5-9677-AD2B2627A65A}" srcOrd="6" destOrd="0" presId="urn:microsoft.com/office/officeart/2005/8/layout/cycle6"/>
    <dgm:cxn modelId="{DC233EAE-8644-46B9-9881-40F421C46AB6}" type="presParOf" srcId="{90D75058-9C8B-45D7-9AF0-E9871B206C37}" destId="{4E48A58E-222E-4C6B-BC9F-6477AAE8D949}" srcOrd="7" destOrd="0" presId="urn:microsoft.com/office/officeart/2005/8/layout/cycle6"/>
    <dgm:cxn modelId="{A9E1DF9A-BD5D-41F9-B699-110AACB7630E}" type="presParOf" srcId="{90D75058-9C8B-45D7-9AF0-E9871B206C37}" destId="{A8A9D3F4-B2A7-4220-9349-DEC519C20AFA}" srcOrd="8" destOrd="0" presId="urn:microsoft.com/office/officeart/2005/8/layout/cycle6"/>
    <dgm:cxn modelId="{7CE7007B-FE6C-4B71-9AAD-BD715F68FC1B}" type="presParOf" srcId="{90D75058-9C8B-45D7-9AF0-E9871B206C37}" destId="{97614215-1B22-4AEB-B4A7-CF929CEBB4EA}" srcOrd="9" destOrd="0" presId="urn:microsoft.com/office/officeart/2005/8/layout/cycle6"/>
    <dgm:cxn modelId="{B009F8E4-8FAF-43D4-90AB-491D30115BE6}" type="presParOf" srcId="{90D75058-9C8B-45D7-9AF0-E9871B206C37}" destId="{A64D284B-2A1C-4B30-AEB0-8E6C2B4340A3}" srcOrd="10" destOrd="0" presId="urn:microsoft.com/office/officeart/2005/8/layout/cycle6"/>
    <dgm:cxn modelId="{913FC9BB-0971-477E-9CFB-D090BBB4FFA8}" type="presParOf" srcId="{90D75058-9C8B-45D7-9AF0-E9871B206C37}" destId="{E862857D-2AA4-441A-8AC6-0A293CCA1B32}" srcOrd="11" destOrd="0" presId="urn:microsoft.com/office/officeart/2005/8/layout/cycle6"/>
    <dgm:cxn modelId="{AE833221-78D2-4990-936A-6F4505DD7EB7}" type="presParOf" srcId="{90D75058-9C8B-45D7-9AF0-E9871B206C37}" destId="{B0FD0751-44F5-426A-817A-B4D70D9B3868}" srcOrd="12" destOrd="0" presId="urn:microsoft.com/office/officeart/2005/8/layout/cycle6"/>
    <dgm:cxn modelId="{2AE1B6F7-9D14-4258-B82A-5E5D6C3E8936}" type="presParOf" srcId="{90D75058-9C8B-45D7-9AF0-E9871B206C37}" destId="{01F81F3C-C9D4-4059-ABCB-59C2BF731F45}" srcOrd="13" destOrd="0" presId="urn:microsoft.com/office/officeart/2005/8/layout/cycle6"/>
    <dgm:cxn modelId="{4A9B5CE8-A703-4813-82DC-4603E4EDA0D4}" type="presParOf" srcId="{90D75058-9C8B-45D7-9AF0-E9871B206C37}" destId="{5143945A-3C5E-4800-9DA5-0B37321422CE}" srcOrd="14" destOrd="0" presId="urn:microsoft.com/office/officeart/2005/8/layout/cycle6"/>
    <dgm:cxn modelId="{9B0D5FC1-99B8-4BA7-B573-31E5F12E99B9}" type="presParOf" srcId="{90D75058-9C8B-45D7-9AF0-E9871B206C37}" destId="{B4491762-8724-4198-88E4-BC0A77679919}" srcOrd="15" destOrd="0" presId="urn:microsoft.com/office/officeart/2005/8/layout/cycle6"/>
    <dgm:cxn modelId="{6F8F9F7A-A14D-425C-A7A7-D253B0EBFD88}" type="presParOf" srcId="{90D75058-9C8B-45D7-9AF0-E9871B206C37}" destId="{85DC7817-D977-4916-838F-DBDA37B594CE}" srcOrd="16" destOrd="0" presId="urn:microsoft.com/office/officeart/2005/8/layout/cycle6"/>
    <dgm:cxn modelId="{CB2A2A51-B0E6-45E6-A884-D9C83B6F7B67}" type="presParOf" srcId="{90D75058-9C8B-45D7-9AF0-E9871B206C37}" destId="{7670A915-E95D-4B3F-8F3F-0D482D372CD5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30760D-F888-4E0D-B5A3-C3C5BFAD91E0}">
      <dsp:nvSpPr>
        <dsp:cNvPr id="0" name=""/>
        <dsp:cNvSpPr/>
      </dsp:nvSpPr>
      <dsp:spPr>
        <a:xfrm>
          <a:off x="3878659" y="2138"/>
          <a:ext cx="1434885" cy="932675"/>
        </a:xfrm>
        <a:prstGeom prst="roundRect">
          <a:avLst/>
        </a:prstGeom>
        <a:solidFill>
          <a:srgbClr val="00B050"/>
        </a:solidFill>
        <a:ln w="28575" cap="flat" cmpd="sng" algn="ctr">
          <a:solidFill>
            <a:srgbClr val="F79646">
              <a:lumMod val="40000"/>
              <a:lumOff val="6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National Government engagement</a:t>
          </a:r>
        </a:p>
      </dsp:txBody>
      <dsp:txXfrm>
        <a:off x="3924188" y="47667"/>
        <a:ext cx="1343827" cy="841617"/>
      </dsp:txXfrm>
    </dsp:sp>
    <dsp:sp modelId="{E0C7222E-7E67-4019-AA3E-016D2547F60C}">
      <dsp:nvSpPr>
        <dsp:cNvPr id="0" name=""/>
        <dsp:cNvSpPr/>
      </dsp:nvSpPr>
      <dsp:spPr>
        <a:xfrm>
          <a:off x="2465381" y="489829"/>
          <a:ext cx="4391506" cy="4391506"/>
        </a:xfrm>
        <a:custGeom>
          <a:avLst/>
          <a:gdLst/>
          <a:ahLst/>
          <a:cxnLst/>
          <a:rect l="0" t="0" r="0" b="0"/>
          <a:pathLst>
            <a:path>
              <a:moveTo>
                <a:pt x="2829711" y="119704"/>
              </a:moveTo>
              <a:arcTo wR="2126336" hR="2126336" stAng="17359011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99A163-6494-4C11-ADAA-C35212E306E3}">
      <dsp:nvSpPr>
        <dsp:cNvPr id="0" name=""/>
        <dsp:cNvSpPr/>
      </dsp:nvSpPr>
      <dsp:spPr>
        <a:xfrm>
          <a:off x="5963114" y="1387936"/>
          <a:ext cx="1434885" cy="932675"/>
        </a:xfrm>
        <a:prstGeom prst="roundRect">
          <a:avLst/>
        </a:prstGeom>
        <a:solidFill>
          <a:schemeClr val="accent4"/>
        </a:solidFill>
        <a:ln w="28575" cap="flat" cmpd="sng" algn="ctr">
          <a:solidFill>
            <a:srgbClr val="9BBB59">
              <a:lumMod val="40000"/>
              <a:lumOff val="6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County Government engagement</a:t>
          </a:r>
        </a:p>
      </dsp:txBody>
      <dsp:txXfrm>
        <a:off x="6008643" y="1433465"/>
        <a:ext cx="1343827" cy="841617"/>
      </dsp:txXfrm>
    </dsp:sp>
    <dsp:sp modelId="{26186B1F-F382-4295-A392-9C73B0D65334}">
      <dsp:nvSpPr>
        <dsp:cNvPr id="0" name=""/>
        <dsp:cNvSpPr/>
      </dsp:nvSpPr>
      <dsp:spPr>
        <a:xfrm>
          <a:off x="2429143" y="379516"/>
          <a:ext cx="4391506" cy="4391506"/>
        </a:xfrm>
        <a:custGeom>
          <a:avLst/>
          <a:gdLst/>
          <a:ahLst/>
          <a:cxnLst/>
          <a:rect l="0" t="0" r="0" b="0"/>
          <a:pathLst>
            <a:path>
              <a:moveTo>
                <a:pt x="4166261" y="1526325"/>
              </a:moveTo>
              <a:arcTo wR="2126336" hR="2126336" stAng="20616575" swAng="1966849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B80BF4-63BE-48F5-9677-AD2B2627A65A}">
      <dsp:nvSpPr>
        <dsp:cNvPr id="0" name=""/>
        <dsp:cNvSpPr/>
      </dsp:nvSpPr>
      <dsp:spPr>
        <a:xfrm>
          <a:off x="5780237" y="3295767"/>
          <a:ext cx="1434885" cy="932675"/>
        </a:xfrm>
        <a:prstGeom prst="roundRect">
          <a:avLst/>
        </a:prstGeom>
        <a:solidFill>
          <a:srgbClr val="0070C0"/>
        </a:solidFill>
        <a:ln w="28575" cap="flat" cmpd="sng" algn="ctr">
          <a:solidFill>
            <a:srgbClr val="8064A2">
              <a:lumMod val="60000"/>
              <a:lumOff val="4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Sector stakeholders engagement</a:t>
          </a:r>
        </a:p>
      </dsp:txBody>
      <dsp:txXfrm>
        <a:off x="5825766" y="3341296"/>
        <a:ext cx="1343827" cy="841617"/>
      </dsp:txXfrm>
    </dsp:sp>
    <dsp:sp modelId="{A8A9D3F4-B2A7-4220-9349-DEC519C20AFA}">
      <dsp:nvSpPr>
        <dsp:cNvPr id="0" name=""/>
        <dsp:cNvSpPr/>
      </dsp:nvSpPr>
      <dsp:spPr>
        <a:xfrm>
          <a:off x="2400349" y="468475"/>
          <a:ext cx="4391506" cy="4391506"/>
        </a:xfrm>
        <a:custGeom>
          <a:avLst/>
          <a:gdLst/>
          <a:ahLst/>
          <a:cxnLst/>
          <a:rect l="0" t="0" r="0" b="0"/>
          <a:pathLst>
            <a:path>
              <a:moveTo>
                <a:pt x="3612047" y="3647510"/>
              </a:moveTo>
              <a:arcTo wR="2126336" hR="2126336" stAng="2740542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614215-1B22-4AEB-B4A7-CF929CEBB4EA}">
      <dsp:nvSpPr>
        <dsp:cNvPr id="0" name=""/>
        <dsp:cNvSpPr/>
      </dsp:nvSpPr>
      <dsp:spPr>
        <a:xfrm>
          <a:off x="3878659" y="4393644"/>
          <a:ext cx="1434885" cy="932675"/>
        </a:xfrm>
        <a:prstGeom prst="roundRect">
          <a:avLst/>
        </a:prstGeom>
        <a:solidFill>
          <a:schemeClr val="accent5"/>
        </a:solidFill>
        <a:ln w="28575" cap="flat" cmpd="sng" algn="ctr">
          <a:solidFill>
            <a:srgbClr val="F79646">
              <a:lumMod val="40000"/>
              <a:lumOff val="6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Private sector engagement</a:t>
          </a:r>
        </a:p>
      </dsp:txBody>
      <dsp:txXfrm>
        <a:off x="3924188" y="4439173"/>
        <a:ext cx="1343827" cy="841617"/>
      </dsp:txXfrm>
    </dsp:sp>
    <dsp:sp modelId="{E862857D-2AA4-441A-8AC6-0A293CCA1B32}">
      <dsp:nvSpPr>
        <dsp:cNvPr id="0" name=""/>
        <dsp:cNvSpPr/>
      </dsp:nvSpPr>
      <dsp:spPr>
        <a:xfrm>
          <a:off x="2400349" y="468475"/>
          <a:ext cx="4391506" cy="4391506"/>
        </a:xfrm>
        <a:custGeom>
          <a:avLst/>
          <a:gdLst/>
          <a:ahLst/>
          <a:cxnLst/>
          <a:rect l="0" t="0" r="0" b="0"/>
          <a:pathLst>
            <a:path>
              <a:moveTo>
                <a:pt x="1422961" y="4132968"/>
              </a:moveTo>
              <a:arcTo wR="2126336" hR="2126336" stAng="6559011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D0751-44F5-426A-817A-B4D70D9B3868}">
      <dsp:nvSpPr>
        <dsp:cNvPr id="0" name=""/>
        <dsp:cNvSpPr/>
      </dsp:nvSpPr>
      <dsp:spPr>
        <a:xfrm>
          <a:off x="1977081" y="3295767"/>
          <a:ext cx="1434885" cy="932675"/>
        </a:xfrm>
        <a:prstGeom prst="roundRect">
          <a:avLst/>
        </a:prstGeom>
        <a:solidFill>
          <a:schemeClr val="tx2">
            <a:lumMod val="50000"/>
            <a:lumOff val="50000"/>
          </a:schemeClr>
        </a:solidFill>
        <a:ln w="28575" cap="flat" cmpd="sng" algn="ctr">
          <a:solidFill>
            <a:srgbClr val="9BBB59">
              <a:lumMod val="40000"/>
              <a:lumOff val="6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Biogas Contractors Entrepreneurs engagement</a:t>
          </a:r>
        </a:p>
      </dsp:txBody>
      <dsp:txXfrm>
        <a:off x="2022610" y="3341296"/>
        <a:ext cx="1343827" cy="841617"/>
      </dsp:txXfrm>
    </dsp:sp>
    <dsp:sp modelId="{5143945A-3C5E-4800-9DA5-0B37321422CE}">
      <dsp:nvSpPr>
        <dsp:cNvPr id="0" name=""/>
        <dsp:cNvSpPr/>
      </dsp:nvSpPr>
      <dsp:spPr>
        <a:xfrm>
          <a:off x="2428268" y="570265"/>
          <a:ext cx="4391506" cy="4391506"/>
        </a:xfrm>
        <a:custGeom>
          <a:avLst/>
          <a:gdLst/>
          <a:ahLst/>
          <a:cxnLst/>
          <a:rect l="0" t="0" r="0" b="0"/>
          <a:pathLst>
            <a:path>
              <a:moveTo>
                <a:pt x="86411" y="2726347"/>
              </a:moveTo>
              <a:arcTo wR="2126336" hR="2126336" stAng="9816575" swAng="1966849"/>
            </a:path>
          </a:pathLst>
        </a:custGeom>
        <a:noFill/>
        <a:ln w="9525" cap="flat" cmpd="sng" algn="ctr">
          <a:solidFill>
            <a:srgbClr val="9BBB59">
              <a:lumMod val="60000"/>
              <a:lumOff val="4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91762-8724-4198-88E4-BC0A77679919}">
      <dsp:nvSpPr>
        <dsp:cNvPr id="0" name=""/>
        <dsp:cNvSpPr/>
      </dsp:nvSpPr>
      <dsp:spPr>
        <a:xfrm>
          <a:off x="1883884" y="980902"/>
          <a:ext cx="1481418" cy="1594921"/>
        </a:xfrm>
        <a:prstGeom prst="roundRect">
          <a:avLst/>
        </a:prstGeom>
        <a:solidFill>
          <a:schemeClr val="accent4">
            <a:lumMod val="50000"/>
          </a:schemeClr>
        </a:solidFill>
        <a:ln w="28575" cap="flat" cmpd="sng" algn="ctr">
          <a:solidFill>
            <a:srgbClr val="8064A2">
              <a:lumMod val="60000"/>
              <a:lumOff val="4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Community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rPr>
            <a:t>(Women, men &amp; youth engagement</a:t>
          </a:r>
        </a:p>
      </dsp:txBody>
      <dsp:txXfrm>
        <a:off x="1956201" y="1053219"/>
        <a:ext cx="1336784" cy="1450287"/>
      </dsp:txXfrm>
    </dsp:sp>
    <dsp:sp modelId="{7670A915-E95D-4B3F-8F3F-0D482D372CD5}">
      <dsp:nvSpPr>
        <dsp:cNvPr id="0" name=""/>
        <dsp:cNvSpPr/>
      </dsp:nvSpPr>
      <dsp:spPr>
        <a:xfrm>
          <a:off x="2495832" y="432965"/>
          <a:ext cx="4391506" cy="4391506"/>
        </a:xfrm>
        <a:custGeom>
          <a:avLst/>
          <a:gdLst/>
          <a:ahLst/>
          <a:cxnLst/>
          <a:rect l="0" t="0" r="0" b="0"/>
          <a:pathLst>
            <a:path>
              <a:moveTo>
                <a:pt x="640625" y="605162"/>
              </a:moveTo>
              <a:arcTo wR="2126336" hR="2126336" stAng="13540542" swAng="1500447"/>
            </a:path>
          </a:pathLst>
        </a:custGeom>
        <a:noFill/>
        <a:ln w="9525" cap="flat" cmpd="sng" algn="ctr">
          <a:solidFill>
            <a:srgbClr val="BBD1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A9859-B47C-4E45-AEA7-39FA891E8AE5}" type="datetimeFigureOut">
              <a:rPr lang="en-KE" smtClean="0"/>
              <a:t>11/21/2022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7193B-7C18-DF45-9808-0AA40D5D682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50205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EC63DB-F593-A145-820A-D9546C0105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585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3FF6942-82AD-4F31-B7EE-2D444A877D13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2844-E70D-4DBF-81F0-E9FE38DF1322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F63068D-0A67-410F-8EAC-89DA90074AC2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D995-3136-4087-98D0-5E86CF7600AF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A633-25FF-4880-A422-4635C8C4ECEC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2104C-4750-4BA7-98D2-339ED5242DAB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BE1C-CA67-44FB-A53F-845417F2A5D9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704F69-CE96-4D4F-9420-9E7A5816AC06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8D5D2B-AB7E-42AD-9595-4371348E91DF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44C28-DF28-425D-9B81-17FEFDB38E92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79C9-E19C-4FD3-BF6E-5E94E71F4445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76CE8-23A8-4A2A-8D49-FA65C73421DC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16535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8E9F1C-8569-4FFB-B942-AB2EB8FA7247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701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D22C9-488E-4BB7-BE6E-CCD5A22908F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FEDE3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FEDE3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FEDE3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FEDE3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12066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1A718F-924F-4224-9F33-9999530D6E2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039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DFF10-BC93-4D1F-B5A2-5DBF123A484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795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66B61C-7B5F-40A1-A822-79DF9866F49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986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B5B19-6F58-4BFE-B63B-7FA48BB82A8B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693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365818-8F70-4E29-AFA2-9C6322B74C6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4954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A7C57-A063-4646-A053-99B564F647A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3968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3AF741-4CEB-4DAB-9126-1D4A7206AAD2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551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8B983A-C2DE-4D00-8FED-595DF39FBF03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91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6E8154B-B597-44FA-A9E7-C114CD3A14D6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A4F21-CDFA-42AC-AEDF-F0AB53BCFD68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612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E10FB-BE42-164F-B547-FD5A7B1A5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2533" y="1125993"/>
            <a:ext cx="8361229" cy="3349651"/>
          </a:xfrm>
        </p:spPr>
        <p:txBody>
          <a:bodyPr/>
          <a:lstStyle/>
          <a:p>
            <a:r>
              <a:rPr lang="en-US" sz="4800" b="1" dirty="0">
                <a:solidFill>
                  <a:srgbClr val="00B0F0"/>
                </a:solidFill>
              </a:rPr>
              <a:t>GESI MAINSTREAMING STRATEGY FOR THE ABC-K PROJECT</a:t>
            </a:r>
            <a:endParaRPr lang="en-KE" sz="4800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C0E59-33D3-CF43-BCE8-A6836F80F0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7506" y="4645770"/>
            <a:ext cx="6831673" cy="1086237"/>
          </a:xfrm>
        </p:spPr>
        <p:txBody>
          <a:bodyPr anchor="ctr">
            <a:normAutofit fontScale="92500"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Stakeholder Validation Workshop</a:t>
            </a:r>
            <a:endParaRPr lang="en-KE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3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98F98-6D2E-2D4E-BBBF-AD8B6B4C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32793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dirty="0"/>
              <a:t>Presentation outline</a:t>
            </a:r>
            <a:endParaRPr lang="en-KE" sz="4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416B39-E681-1623-28E8-BAB18B9EB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D8F07-9479-4670-B7C9-856B4515C7C7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A5C8E-0BFD-35DD-039C-0B45DD9A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79C71-E544-6B71-D117-15EBAB6C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Gill Sans MT" panose="020B0502020104020203" pitchFamily="34" charset="0"/>
              </a:rPr>
              <a:t>Introduction</a:t>
            </a:r>
          </a:p>
          <a:p>
            <a:r>
              <a:rPr lang="en-US" sz="2400" dirty="0">
                <a:latin typeface="Gill Sans MT" panose="020B0502020104020203" pitchFamily="34" charset="0"/>
              </a:rPr>
              <a:t> Justification of the ABC-K Project Strategy</a:t>
            </a:r>
          </a:p>
          <a:p>
            <a:r>
              <a:rPr lang="en-US" sz="2400" dirty="0">
                <a:latin typeface="Gill Sans MT" panose="020B0502020104020203" pitchFamily="34" charset="0"/>
              </a:rPr>
              <a:t>Gender and inclusion inequalities in the biodigester technologies</a:t>
            </a:r>
          </a:p>
          <a:p>
            <a:r>
              <a:rPr lang="en-US" sz="2400" dirty="0">
                <a:latin typeface="Gill Sans MT" panose="020B0502020104020203" pitchFamily="34" charset="0"/>
              </a:rPr>
              <a:t>Objective of the GESI Strategy</a:t>
            </a:r>
          </a:p>
          <a:p>
            <a:r>
              <a:rPr lang="en-US" sz="2400" dirty="0">
                <a:latin typeface="Gill Sans MT" panose="020B0502020104020203" pitchFamily="34" charset="0"/>
              </a:rPr>
              <a:t>Proposed approach for GESI Mainstreaming in the ABC-K project</a:t>
            </a:r>
          </a:p>
          <a:p>
            <a:r>
              <a:rPr lang="en-US" sz="2400" dirty="0">
                <a:latin typeface="Gill Sans MT" panose="020B0502020104020203" pitchFamily="34" charset="0"/>
              </a:rPr>
              <a:t>Monitoring, Evaluation, and Reporting</a:t>
            </a:r>
          </a:p>
          <a:p>
            <a:endParaRPr lang="en-US" sz="2400" dirty="0">
              <a:latin typeface="Gill Sans MT" panose="020B0502020104020203" pitchFamily="34" charset="0"/>
            </a:endParaRPr>
          </a:p>
          <a:p>
            <a:endParaRPr lang="en-US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75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4113-ACA8-7948-B58E-BE57B522A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96917"/>
            <a:ext cx="9601200" cy="848710"/>
          </a:xfrm>
        </p:spPr>
        <p:txBody>
          <a:bodyPr>
            <a:noAutofit/>
          </a:bodyPr>
          <a:lstStyle/>
          <a:p>
            <a:r>
              <a:rPr lang="en-US" sz="4000" b="1" dirty="0"/>
              <a:t>Justification of the ABC-K Project Strategy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120F-F8EC-4845-9541-F2744A270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45627"/>
            <a:ext cx="10820400" cy="532208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GESI mainstreaming is a key component of the ABC-K project</a:t>
            </a:r>
          </a:p>
          <a:p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GESI is a cross-cutting theme in the project</a:t>
            </a:r>
          </a:p>
          <a:p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GESI  in Energy is anchored in national (National Energy Policy 2018, </a:t>
            </a:r>
            <a:r>
              <a:rPr lang="en-US" sz="2400" dirty="0">
                <a:solidFill>
                  <a:srgbClr val="0070C0"/>
                </a:solidFill>
                <a:latin typeface="Gill Sans MT" panose="020B0502020104020203" pitchFamily="34" charset="0"/>
              </a:rPr>
              <a:t>Gender in Energy Policy (2019) &amp; organizational level (SNV’s Balancing Benefits Approach, </a:t>
            </a:r>
            <a:r>
              <a:rPr lang="en-US" sz="2400" dirty="0" err="1">
                <a:solidFill>
                  <a:srgbClr val="0070C0"/>
                </a:solidFill>
                <a:latin typeface="Gill Sans MT" panose="020B0502020104020203" pitchFamily="34" charset="0"/>
              </a:rPr>
              <a:t>EnDev’s</a:t>
            </a:r>
            <a:r>
              <a:rPr lang="en-US" sz="2400" dirty="0">
                <a:solidFill>
                  <a:srgbClr val="0070C0"/>
                </a:solidFill>
                <a:latin typeface="Gill Sans MT" panose="020B0502020104020203" pitchFamily="34" charset="0"/>
              </a:rPr>
              <a:t> experience on holistic approach to gender-sensitive programming, Minimum Standards for Gender Mainstreaming)</a:t>
            </a:r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Gill Sans MT" panose="020B0502020104020203" pitchFamily="34" charset="0"/>
              </a:rPr>
              <a:t>frameworks</a:t>
            </a:r>
            <a:endParaRPr lang="en-US" sz="2400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Implementation will follow main principles of gender strategies, &amp; gender and safeguards management systems of the implementing partners.</a:t>
            </a:r>
          </a:p>
          <a:p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Promotes gender-related impact that takes into account utilization of sex-disaggregated data, development of gender equality indicators and the “do not harm” criteria,</a:t>
            </a:r>
          </a:p>
          <a:p>
            <a:r>
              <a:rPr lang="en-US" sz="2400" dirty="0">
                <a:solidFill>
                  <a:schemeClr val="tx1"/>
                </a:solidFill>
                <a:latin typeface="Gill Sans MT" panose="020B0502020104020203" pitchFamily="34" charset="0"/>
              </a:rPr>
              <a:t>Strategy will focus on ensuring gender mainstreaming in three project areas: project implementation processes, partners and enabling environment, beneficiaries</a:t>
            </a:r>
            <a:endParaRPr lang="en-KE" sz="24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BE42D-CF7D-663C-57D6-5F00E89B1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0137-F1F2-4139-9E95-EEED05B6BF9C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BA52F-9208-B020-5A65-EFEDDDAB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GESI Strategy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CDBD0-F5DA-1231-870F-A1D6064A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48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4113-ACA8-7948-B58E-BE57B522A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10585048" cy="1145627"/>
          </a:xfrm>
        </p:spPr>
        <p:txBody>
          <a:bodyPr>
            <a:noAutofit/>
          </a:bodyPr>
          <a:lstStyle/>
          <a:p>
            <a:r>
              <a:rPr lang="en-US" sz="4000" b="1" dirty="0"/>
              <a:t>GESI inequalities in the biodigester technologies</a:t>
            </a:r>
            <a:br>
              <a:rPr lang="en-US" sz="4000" b="1" dirty="0"/>
            </a:br>
            <a:r>
              <a:rPr lang="en-US" sz="4000" b="1" dirty="0"/>
              <a:t>….</a:t>
            </a:r>
            <a:r>
              <a:rPr lang="en-US" sz="4000" b="1" dirty="0">
                <a:solidFill>
                  <a:srgbClr val="7030A0"/>
                </a:solidFill>
              </a:rPr>
              <a:t>Highlight of GESI analysis findings</a:t>
            </a:r>
            <a:endParaRPr lang="en-KE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120F-F8EC-4845-9541-F2744A270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45627"/>
            <a:ext cx="10820400" cy="532208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Low adoption of the technology blamed on gender dynamics that contributed to exclusion of women &amp; young people from access to &amp; control of assets relevant to the installation &amp; maintenance of biodigesters.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Adoption varied between women &amp; men, with women being more interested in the technology than men and youths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0070C0"/>
                </a:solidFill>
                <a:latin typeface="Gill Sans MT" panose="020B0502020104020203" pitchFamily="34" charset="0"/>
              </a:rPr>
              <a:t>Gender in Energy Policy (2019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)  is currently not domiciled in the counties hence no gender desks pursuing gender mainstreaming interventions.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Gaps in regulation and standardization of the technology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0070C0"/>
                </a:solidFill>
                <a:latin typeface="Gill Sans MT" panose="020B0502020104020203" pitchFamily="34" charset="0"/>
              </a:rPr>
              <a:t>Knowledge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, </a:t>
            </a:r>
            <a:r>
              <a:rPr lang="en-US" sz="3200" dirty="0">
                <a:solidFill>
                  <a:srgbClr val="0070C0"/>
                </a:solidFill>
                <a:latin typeface="Gill Sans MT" panose="020B0502020104020203" pitchFamily="34" charset="0"/>
              </a:rPr>
              <a:t>skills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 and </a:t>
            </a:r>
            <a:r>
              <a:rPr lang="en-US" sz="3200" dirty="0">
                <a:solidFill>
                  <a:srgbClr val="0070C0"/>
                </a:solidFill>
                <a:latin typeface="Gill Sans MT" panose="020B0502020104020203" pitchFamily="34" charset="0"/>
              </a:rPr>
              <a:t>capacity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  gaps on gender exist both at micro and macro levels.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Gender norms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, </a:t>
            </a: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cultural beliefs 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and </a:t>
            </a: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traditions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 affect women’s participation and engagement in making decisions that impacts their lives.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Women had </a:t>
            </a: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limited access 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to </a:t>
            </a: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training opportunities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, </a:t>
            </a: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financing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 and generally </a:t>
            </a:r>
            <a:r>
              <a:rPr lang="en-US" sz="3200" dirty="0">
                <a:solidFill>
                  <a:srgbClr val="C00000"/>
                </a:solidFill>
                <a:latin typeface="Gill Sans MT" panose="020B0502020104020203" pitchFamily="34" charset="0"/>
              </a:rPr>
              <a:t>limited market share</a:t>
            </a:r>
            <a:r>
              <a:rPr lang="en-US" sz="3200" dirty="0">
                <a:solidFill>
                  <a:schemeClr val="tx1"/>
                </a:solidFill>
                <a:latin typeface="Gill Sans MT" panose="020B0502020104020203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KE" sz="3200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BE42D-CF7D-663C-57D6-5F00E89B1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711E-A7FE-4F99-A4D2-FC30F1D55EAA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BA52F-9208-B020-5A65-EFEDDDAB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GESI Strategy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CDBD0-F5DA-1231-870F-A1D6064A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26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8442"/>
            <a:ext cx="9601200" cy="914400"/>
          </a:xfrm>
        </p:spPr>
        <p:txBody>
          <a:bodyPr>
            <a:normAutofit/>
          </a:bodyPr>
          <a:lstStyle/>
          <a:p>
            <a:r>
              <a:rPr lang="en-US" sz="4000" b="1" dirty="0"/>
              <a:t>GESI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827" y="1082842"/>
            <a:ext cx="10455467" cy="5370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00B050"/>
                </a:solidFill>
                <a:latin typeface="Gill Sans MT" panose="020B0502020104020203" pitchFamily="34" charset="0"/>
              </a:rPr>
              <a:t>Objective:</a:t>
            </a:r>
            <a:r>
              <a:rPr lang="en-US" sz="4400" dirty="0">
                <a:solidFill>
                  <a:srgbClr val="00B050"/>
                </a:solidFill>
                <a:latin typeface="Gill Sans MT" panose="020B0502020104020203" pitchFamily="34" charset="0"/>
              </a:rPr>
              <a:t> </a:t>
            </a:r>
            <a:r>
              <a:rPr lang="en-US" sz="4400" dirty="0">
                <a:solidFill>
                  <a:schemeClr val="tx1"/>
                </a:solidFill>
                <a:latin typeface="Gill Sans MT" panose="020B0502020104020203" pitchFamily="34" charset="0"/>
              </a:rPr>
              <a:t>To guide gender equality and social inclusion mainstreaming in the ABC-K project and in the biodigester technology sub sector.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tx1"/>
                </a:solidFill>
                <a:latin typeface="Gill Sans MT" panose="020B0502020104020203" pitchFamily="34" charset="0"/>
              </a:rPr>
              <a:t>Strategy to inform gender responsive indicators, tools, approaches and actions/interventions  for the ABC-K project.</a:t>
            </a:r>
            <a:r>
              <a:rPr lang="en-US" dirty="0">
                <a:solidFill>
                  <a:schemeClr val="tx1"/>
                </a:solidFill>
                <a:latin typeface="Gill Sans MT" panose="020B0502020104020203" pitchFamily="34" charset="0"/>
              </a:rPr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82844-E70D-4DBF-81F0-E9FE38DF1322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3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69242" y="145473"/>
            <a:ext cx="10922758" cy="110143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Proposed Approach for GESI Mainstreaming in the ABC-K project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F2E94-E57F-4BC9-9645-6D14B49A3FEF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57595718"/>
              </p:ext>
            </p:extLst>
          </p:nvPr>
        </p:nvGraphicFramePr>
        <p:xfrm>
          <a:off x="1487978" y="1529542"/>
          <a:ext cx="9168938" cy="5328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5278581" y="2892830"/>
            <a:ext cx="1911928" cy="25533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rgbClr val="C00000"/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sz="1400" b="1" dirty="0">
                <a:solidFill>
                  <a:srgbClr val="C00000"/>
                </a:solidFill>
                <a:latin typeface="Gill Sans MT" panose="020B0502020104020203" pitchFamily="34" charset="0"/>
              </a:rPr>
              <a:t>Gender mainstreaming </a:t>
            </a:r>
            <a:r>
              <a:rPr lang="en-US" sz="1200" dirty="0">
                <a:solidFill>
                  <a:srgbClr val="00B0F0"/>
                </a:solidFill>
                <a:latin typeface="Gill Sans MT" panose="020B0502020104020203" pitchFamily="34" charset="0"/>
              </a:rPr>
              <a:t>(</a:t>
            </a:r>
            <a:r>
              <a:rPr lang="en-US" sz="1200" i="1" dirty="0">
                <a:solidFill>
                  <a:srgbClr val="00B0F0"/>
                </a:solidFill>
                <a:latin typeface="Gill Sans MT" panose="020B0502020104020203" pitchFamily="34" charset="0"/>
              </a:rPr>
              <a:t>Market based Approach)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Coordination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Capacity building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Advocacy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Awareness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Resource mobilization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Research and knowledge mgt.</a:t>
            </a:r>
          </a:p>
          <a:p>
            <a:pPr marL="285750" indent="-285750">
              <a:buFontTx/>
              <a:buChar char="-"/>
            </a:pPr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0"/>
              </a:rPr>
              <a:t>Partnerships &amp; Collaboration</a:t>
            </a:r>
          </a:p>
          <a:p>
            <a:pPr marL="285750" indent="-285750">
              <a:buFontTx/>
              <a:buChar char="-"/>
            </a:pPr>
            <a:endParaRPr lang="en-US" sz="1600" dirty="0">
              <a:solidFill>
                <a:srgbClr val="0070C0"/>
              </a:solidFill>
            </a:endParaRP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70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9601200" cy="60267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National</a:t>
            </a:r>
            <a:r>
              <a:rPr lang="en-US" b="1" dirty="0"/>
              <a:t> Government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A76-EE94-441A-886C-5A8C4087133C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820132" y="2191125"/>
            <a:ext cx="5622124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Train relevant national government officials in gender and inclusion mainstreaming in the biodigester technologies.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Advocate for and support development of biodigester sub sector regulations.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28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28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sz="28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sz="280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sz="2800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7137324" y="1543580"/>
            <a:ext cx="5064103" cy="4909806"/>
            <a:chOff x="6838292" y="2277137"/>
            <a:chExt cx="4097838" cy="453195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838292" y="2277137"/>
              <a:ext cx="3779600" cy="453195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855101" y="2546180"/>
              <a:ext cx="3779600" cy="50760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920721" y="2646450"/>
              <a:ext cx="4015409" cy="426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920722" y="3154056"/>
              <a:ext cx="3536019" cy="3437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lvl="0" indent="-1714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National government officials  trained in GESI.</a:t>
              </a:r>
            </a:p>
            <a:p>
              <a:pPr marL="171450" lvl="0" indent="-1714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GESI action plans developed and implemented.</a:t>
              </a:r>
            </a:p>
            <a:p>
              <a:pPr marL="171450" lvl="0" indent="-1714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Policy briefs on GESI developed and disseminated.</a:t>
              </a:r>
            </a:p>
            <a:p>
              <a:pPr marL="171450" lvl="0" indent="-1714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Technical support provided towards development of biodigester sector regulations.</a:t>
              </a: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20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14400" y="1571104"/>
            <a:ext cx="5181600" cy="597761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418563" y="3282803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80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9601200" cy="60267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County</a:t>
            </a:r>
            <a:r>
              <a:rPr lang="en-US" b="1" dirty="0"/>
              <a:t> Government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65747-6FB6-4175-A868-6ADAF19983AA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914400" y="2191128"/>
            <a:ext cx="417298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GESI mainstreaming in the upcoming CIDPs &amp; ADPs.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Lobby for and support the target county governments to domicile the Gender in Energy Policy (2019).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Train county government officials in GESI mainstreaming in the biodigester technologies.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5806150" y="890337"/>
            <a:ext cx="6385850" cy="6163463"/>
            <a:chOff x="6185038" y="2417639"/>
            <a:chExt cx="4677583" cy="483916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194660" y="2417639"/>
              <a:ext cx="4667961" cy="4652058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99988" y="2417639"/>
              <a:ext cx="3934712" cy="42887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776269" y="2505602"/>
              <a:ext cx="3592839" cy="380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185038" y="2979654"/>
              <a:ext cx="4677583" cy="42771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Fact sheets developed.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CIDPs, ADPs reflect GESI mainstreaming indicators.</a:t>
              </a:r>
            </a:p>
            <a:p>
              <a:pPr marL="28575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Simplified versions of the Gender in Energy policy(2019) developed in English and Kiswahili.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Gender in Energy policy (2019) disseminated and domiciled at the County level.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Dissemination of simplified version of the Gender in Energy policy. 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Training manual/guide developed in English and Kiswahili version.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County government officials trained  in GESI mainstreaming.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14400" y="1213667"/>
            <a:ext cx="4847528" cy="566020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087389" y="3898673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2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9601200" cy="60267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County Government engagement cont’d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D06F8-D04C-4625-8783-DE85AEF5A4AB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914400" y="2191128"/>
            <a:ext cx="472162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Review county government M&amp;E frameworks to integrate gender and inclusion indicators and propose tools for tracking and reporting.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Advocate for full implementation of the  BCC strategy in the target counties. 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096000" y="843347"/>
            <a:ext cx="6096000" cy="5926974"/>
            <a:chOff x="6286468" y="2347840"/>
            <a:chExt cx="4623618" cy="47183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435009" y="2347840"/>
              <a:ext cx="4409103" cy="4718301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2" y="2546180"/>
              <a:ext cx="4015409" cy="43347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286468" y="2638745"/>
              <a:ext cx="4015409" cy="367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844580" y="3279984"/>
              <a:ext cx="4065506" cy="2572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County M&amp;E frameworks reviewed and gender inclusion indicators integrated.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 Gender responsive tools developed for M&amp;E work.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Simplified version of the BCC strategy developed and disseminated.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70720" y="1637011"/>
            <a:ext cx="5181600" cy="477466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660065" y="3773583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83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9601200" cy="1049995"/>
          </a:xfrm>
        </p:spPr>
        <p:txBody>
          <a:bodyPr>
            <a:noAutofit/>
          </a:bodyPr>
          <a:lstStyle/>
          <a:p>
            <a:r>
              <a:rPr lang="en-US" sz="4000" b="1" dirty="0"/>
              <a:t>Multi-sectoral/Multi-representative stakeholders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8A56-F30E-4676-9772-0C3483155373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942108" y="2253060"/>
            <a:ext cx="5181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Awareness raising  about the biodigester technology and gender mainstreaming.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455380" y="1695796"/>
            <a:ext cx="5373541" cy="4794979"/>
            <a:chOff x="6286468" y="2417639"/>
            <a:chExt cx="4348234" cy="44259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577277" y="2417639"/>
              <a:ext cx="4015409" cy="442596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2" y="2546180"/>
              <a:ext cx="4015409" cy="58744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286468" y="2638745"/>
              <a:ext cx="4015409" cy="426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844580" y="3279984"/>
              <a:ext cx="3790122" cy="34943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Consultative stakeholder sessions held.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Value proposition  and biodigester rebranding messages developed and adopted.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Thematic IEC materials developed.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Media engaged for awareness raising.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14400" y="1571104"/>
            <a:ext cx="5181600" cy="507077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172200" y="2951021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45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10378414" cy="602671"/>
          </a:xfrm>
        </p:spPr>
        <p:txBody>
          <a:bodyPr>
            <a:noAutofit/>
          </a:bodyPr>
          <a:lstStyle/>
          <a:p>
            <a:r>
              <a:rPr lang="en-US" sz="4000" b="1" dirty="0"/>
              <a:t>Women, men and youth groups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A94D-898E-4B23-B74D-38F3C9CAE4AF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GESI Strategy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781396" y="1823457"/>
            <a:ext cx="446416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Mapping and strengthening strategic community level structures to stimulate demand for bio gas and bio slurry.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Engaging women, men and youths in advocacy to strengthen agency and voice.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Support field demonstration sites that are inclusive and representative.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Gill Sans MT" panose="020B0502020104020203" pitchFamily="34" charset="0"/>
                <a:ea typeface="Roboto" panose="02000000000000000000" pitchFamily="2" charset="0"/>
              </a:rPr>
              <a:t>Awareness raising  about the Gender in Energy Policy(2019).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5543905" y="601884"/>
            <a:ext cx="6570173" cy="6745549"/>
            <a:chOff x="6363369" y="2025278"/>
            <a:chExt cx="4380153" cy="560907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619294" y="2500710"/>
              <a:ext cx="4124228" cy="475499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4" y="2038002"/>
              <a:ext cx="4015409" cy="41219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68809" y="2025278"/>
              <a:ext cx="4015409" cy="392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363369" y="2450192"/>
              <a:ext cx="4360657" cy="51841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Engagement of women, men &amp; youth groups as ambassadors of biogas technologies.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Women, men &amp; youth trained in gender and inclusion mainstreaming &amp; advocacy skills.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Ambassadors engagement during events to popularize biogas technologies in 12 months period.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Construction of demo sites in the regions for demonstrative purposes.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Female and male BCEs engaged to conduct regular demonstrations.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# of women, men and youth farmers mobilized to attend  organized demonstrations per month.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# of women, men, youths that have installed biogas plants as a result of the demonstrations in the last 12 months.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# of English/Kiswahili versions of the simplified version of the Gender in Energy Policy, 2019 disseminated.</a:t>
              </a: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71604" y="672087"/>
            <a:ext cx="4896477" cy="599134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675973" y="3554761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21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10378414" cy="602671"/>
          </a:xfrm>
        </p:spPr>
        <p:txBody>
          <a:bodyPr>
            <a:noAutofit/>
          </a:bodyPr>
          <a:lstStyle/>
          <a:p>
            <a:r>
              <a:rPr lang="en-US" sz="4000" b="1" dirty="0"/>
              <a:t>Women, men and youth groups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A94D-898E-4B23-B74D-38F3C9CAE4AF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835540" y="1321192"/>
            <a:ext cx="4346779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Gill Sans MT" panose="020B0502020104020203" pitchFamily="34" charset="0"/>
                <a:ea typeface="Roboto" panose="02000000000000000000" pitchFamily="2" charset="0"/>
              </a:rPr>
              <a:t>Train Trainers (</a:t>
            </a:r>
            <a:r>
              <a:rPr lang="en-US" sz="2400" dirty="0" err="1">
                <a:latin typeface="Gill Sans MT" panose="020B0502020104020203" pitchFamily="34" charset="0"/>
                <a:ea typeface="Roboto" panose="02000000000000000000" pitchFamily="2" charset="0"/>
              </a:rPr>
              <a:t>ToT</a:t>
            </a:r>
            <a:r>
              <a:rPr lang="en-US" sz="2400" dirty="0">
                <a:latin typeface="Gill Sans MT" panose="020B0502020104020203" pitchFamily="34" charset="0"/>
                <a:ea typeface="Roboto" panose="02000000000000000000" pitchFamily="2" charset="0"/>
              </a:rPr>
              <a:t>) in gender mainstreaming, tracking, reporting in the biodigester technologies.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Gill Sans MT" panose="020B0502020104020203" pitchFamily="34" charset="0"/>
                <a:ea typeface="Roboto" panose="02000000000000000000" pitchFamily="2" charset="0"/>
              </a:rPr>
              <a:t>Document and disseminate success stories of women, men and youths using biogas and bio slurry for home use or enterprise.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Gill Sans MT" panose="020B0502020104020203" pitchFamily="34" charset="0"/>
                <a:ea typeface="Roboto" panose="02000000000000000000" pitchFamily="2" charset="0"/>
              </a:rPr>
              <a:t>Develop a strategy to engage men in promoting GESI to cultivate and support women’s leadership role and decision making.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2400" dirty="0"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118636" y="779963"/>
            <a:ext cx="6073364" cy="6133407"/>
            <a:chOff x="6417778" y="2038002"/>
            <a:chExt cx="4325744" cy="52177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619294" y="2500710"/>
              <a:ext cx="4124228" cy="475499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4" y="2038002"/>
              <a:ext cx="4015409" cy="41219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68809" y="2101605"/>
              <a:ext cx="4015409" cy="392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417778" y="2450192"/>
              <a:ext cx="4271335" cy="3534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 err="1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ToT</a:t>
              </a: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 guide developed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Resource people trained as </a:t>
              </a:r>
              <a:r>
                <a:rPr lang="en-US" sz="2400" kern="0" dirty="0" err="1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ToTs</a:t>
              </a:r>
              <a:endParaRPr lang="en-US" sz="2400" kern="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Success stories documented and  disseminated through media.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Listenership/viewership tracked to establish reach.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Male engagement strategy developed</a:t>
              </a:r>
            </a:p>
            <a:p>
              <a:pPr marL="342900" lvl="0" indent="-342900" defTabSz="914400">
                <a:buClr>
                  <a:srgbClr val="EF5D2E"/>
                </a:buClr>
                <a:buFont typeface="Wingdings" pitchFamily="2" charset="2"/>
                <a:buChar char="§"/>
                <a:defRPr/>
              </a:pPr>
              <a:r>
                <a:rPr lang="en-US" sz="2400" kern="0" dirty="0">
                  <a:solidFill>
                    <a:srgbClr val="00000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Male champions engaged during events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90600" y="843693"/>
            <a:ext cx="5181600" cy="45247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321953" y="3546424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0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9601200" cy="60267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Private Sector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9ADD-DAE8-4A93-A0BC-65B74B67BAEC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748145" y="1490242"/>
            <a:ext cx="5434411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Foster strategic partnerships and collaboration to accelerate efforts for innovative financing that provide growth opportunities for women led enterprises.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Enhance collaboration and popularize available funds/funding options/products for biodigesters to women, men and youths.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Partner with financial institutions/SACCOs/Cooperatives to educate women, men and youths on        credit seeking, management and implications on family welfare.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718785" y="858932"/>
            <a:ext cx="5374271" cy="7619471"/>
            <a:chOff x="6398520" y="2066472"/>
            <a:chExt cx="4348825" cy="66868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435628" y="2675963"/>
              <a:ext cx="4311717" cy="451613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435628" y="2066472"/>
              <a:ext cx="4211359" cy="40515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95028" y="2092463"/>
              <a:ext cx="4192917" cy="40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398520" y="2675963"/>
              <a:ext cx="4324001" cy="6077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Donor round tables held for resource mobilization.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Women led enterprises in the bio digester sector supported.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Public funds, MFIs and mainstream financial institutions that have financial products for the biodigesters installation mapped.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Profiles of the financial products available for biodigester technologies developed and disseminated. 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Workshops on credit seeking, management and implications on family welfare held with support of financial institutions</a:t>
              </a:r>
              <a:r>
                <a:rPr lang="en-US" sz="2400" kern="0" dirty="0">
                  <a:solidFill>
                    <a:srgbClr val="0070C0"/>
                  </a:solidFill>
                  <a:latin typeface="Gill Sans MT" panose="020B0502020104020203" pitchFamily="34" charset="0"/>
                  <a:ea typeface="Roboto" panose="02000000000000000000" pitchFamily="2" charset="0"/>
                </a:rPr>
                <a:t>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90600" y="898965"/>
            <a:ext cx="5181600" cy="46166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045882" y="3213698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72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166256"/>
            <a:ext cx="9601200" cy="60267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Private Sector engagement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F9ADD-DAE8-4A93-A0BC-65B74B67BAEC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837782" y="1503646"/>
            <a:ext cx="536546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Organize gender and inclusion awareness sessions with the private sector actors in the biodigesters sub sector.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Consolidation of the private sector for support in business development in the biodigester technologies (training, research, tools and technologies etc.) that are gender responsive</a:t>
            </a:r>
            <a:r>
              <a:rPr lang="en-US" sz="16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916675" y="798468"/>
            <a:ext cx="5287408" cy="5872938"/>
            <a:chOff x="6468809" y="2038001"/>
            <a:chExt cx="4278536" cy="515409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619294" y="2675963"/>
              <a:ext cx="4128051" cy="451613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4" y="2038001"/>
              <a:ext cx="4118274" cy="58744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68809" y="2101605"/>
              <a:ext cx="4015409" cy="40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957223" y="2632274"/>
              <a:ext cx="3790122" cy="44567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Private sector reached with  GESI awareness.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Popular versions of the Gender in Energy Policy, 2019 disseminated to the private sector actors.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#of private sector actors identified and profiled.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Consultations held with private sector; action plans developed, implemented and reported.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990600" y="996909"/>
            <a:ext cx="5181600" cy="49895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342455" y="3043414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84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599" y="166256"/>
            <a:ext cx="10582253" cy="602671"/>
          </a:xfrm>
        </p:spPr>
        <p:txBody>
          <a:bodyPr>
            <a:noAutofit/>
          </a:bodyPr>
          <a:lstStyle/>
          <a:p>
            <a:r>
              <a:rPr lang="en-US" sz="4000" b="1" dirty="0"/>
              <a:t>Biodigester Contractors Entrepreneurs(BCEs)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BBED4-E217-41DF-9922-E682CA826538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928975" y="1337370"/>
            <a:ext cx="5365469" cy="8463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Formation of a Gender Working Group (GWG) that brings together all the female BCEs.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Support establishment of gender &amp; diversity inclusive BCE Associations.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Train BCES in gender mainstreaming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Support retraining in technical skills and certification of BCEs. 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Strengthening the voice and agency for BCEs to advocate for favorable working environment with the county governments.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805649" y="826490"/>
            <a:ext cx="5367570" cy="7102747"/>
            <a:chOff x="6468809" y="2038001"/>
            <a:chExt cx="4343402" cy="623337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646545" y="2675963"/>
              <a:ext cx="4100799" cy="465529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4" y="2038001"/>
              <a:ext cx="4192917" cy="58744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68809" y="2101605"/>
              <a:ext cx="4015409" cy="40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844581" y="2842268"/>
              <a:ext cx="3790122" cy="54291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Female BCEs GWG established &amp; functional.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BCEs Associations established and functional.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BCEs trained in gender mainstreaming.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BCEs certified by </a:t>
              </a:r>
              <a:r>
                <a:rPr lang="en-US" sz="2400" kern="0" dirty="0" err="1">
                  <a:latin typeface="Gill Sans MT" panose="020B0502020104020203" pitchFamily="34" charset="0"/>
                  <a:ea typeface="Roboto" panose="02000000000000000000" pitchFamily="2" charset="0"/>
                </a:rPr>
                <a:t>MoE</a:t>
              </a: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/ accredited institutions.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Consultative sessions held; advocacy roadmap targeting county government developed.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Key advocacy issues presented to the county governments and acted upon.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20910" y="805590"/>
            <a:ext cx="5181600" cy="49895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306533" y="2759904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25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0"/>
            <a:ext cx="10703622" cy="76892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Project implementation team gender capacity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895F-F4DC-4BBD-8CD3-BB9BCA2FEF40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835540" y="1495865"/>
            <a:ext cx="536546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Develop gender concepts and gender analysis guidelines.</a:t>
            </a:r>
          </a:p>
          <a:p>
            <a:pPr defTabSz="914400">
              <a:buClr>
                <a:srgbClr val="EF5D2E"/>
              </a:buClr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805648" y="826490"/>
            <a:ext cx="5287407" cy="5945413"/>
            <a:chOff x="6468809" y="2038001"/>
            <a:chExt cx="4278535" cy="52177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476183" y="2739567"/>
              <a:ext cx="4271161" cy="451613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4" y="2038001"/>
              <a:ext cx="4015409" cy="58744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68809" y="2101605"/>
              <a:ext cx="4015409" cy="40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476184" y="2739567"/>
              <a:ext cx="4256730" cy="4348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Project team members sensitized on the application of the gender analysis guide.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Training module developed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project implementation team members trained in GESI concepts and their application in the biodigester technology.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4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Mock GESI analysis conducted for learning purposes.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2400" kern="0" dirty="0"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6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112394" y="996909"/>
            <a:ext cx="5181600" cy="49895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6033979" y="2721032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51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20677" y="-28534"/>
            <a:ext cx="11239682" cy="768927"/>
          </a:xfrm>
        </p:spPr>
        <p:txBody>
          <a:bodyPr>
            <a:normAutofit/>
          </a:bodyPr>
          <a:lstStyle/>
          <a:p>
            <a:r>
              <a:rPr lang="en-US" sz="3900" b="1" dirty="0"/>
              <a:t>Project implementation team gender capacity Cont’d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895F-F4DC-4BBD-8CD3-BB9BCA2FEF40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GESI Strategy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26B1B-B436-4762-AE94-ED183E8FC79E}"/>
              </a:ext>
            </a:extLst>
          </p:cNvPr>
          <p:cNvSpPr/>
          <p:nvPr/>
        </p:nvSpPr>
        <p:spPr>
          <a:xfrm>
            <a:off x="835541" y="1495865"/>
            <a:ext cx="4537278" cy="8586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Gender mainstreaming in programs, budgeting, implementation, reporting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Knowledge management, communication &amp; gender-responsive M&amp;E.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Effective partnerships and advocacy in promoting gender equality.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Gill Sans MT" panose="020B0502020104020203" pitchFamily="34" charset="0"/>
                <a:ea typeface="Roboto" panose="02000000000000000000" pitchFamily="2" charset="0"/>
              </a:rPr>
              <a:t>Innovation in gender transformative approaches.</a:t>
            </a: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70C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latin typeface="Gill Sans MT" panose="020B0502020104020203" pitchFamily="34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 defTabSz="914400">
              <a:buClr>
                <a:srgbClr val="EF5D2E"/>
              </a:buClr>
              <a:buFont typeface="Wingdings" panose="05000000000000000000" pitchFamily="2" charset="2"/>
              <a:buChar char="q"/>
              <a:defRPr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defTabSz="914400">
              <a:buClr>
                <a:srgbClr val="EF5D2E"/>
              </a:buClr>
              <a:defRPr/>
            </a:pPr>
            <a:endParaRPr lang="en-US" dirty="0">
              <a:solidFill>
                <a:schemeClr val="tx2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FA329-DAD1-4D90-906B-DB686929E45F}"/>
              </a:ext>
            </a:extLst>
          </p:cNvPr>
          <p:cNvGrpSpPr/>
          <p:nvPr/>
        </p:nvGrpSpPr>
        <p:grpSpPr>
          <a:xfrm>
            <a:off x="6091580" y="740394"/>
            <a:ext cx="6068777" cy="7814005"/>
            <a:chOff x="6468809" y="2038001"/>
            <a:chExt cx="4326515" cy="67782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245495F-222B-4F60-91BE-796BBDD51490}"/>
                </a:ext>
              </a:extLst>
            </p:cNvPr>
            <p:cNvSpPr/>
            <p:nvPr/>
          </p:nvSpPr>
          <p:spPr>
            <a:xfrm>
              <a:off x="6476183" y="2739567"/>
              <a:ext cx="4271161" cy="451613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F9BEA-84F1-44E8-80B8-F3104228D68F}"/>
                </a:ext>
              </a:extLst>
            </p:cNvPr>
            <p:cNvSpPr/>
            <p:nvPr/>
          </p:nvSpPr>
          <p:spPr>
            <a:xfrm>
              <a:off x="6619294" y="2038001"/>
              <a:ext cx="4015409" cy="58744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rgbClr val="77C6E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A80D7E-583C-48D1-B640-9F8DB8582FDE}"/>
                </a:ext>
              </a:extLst>
            </p:cNvPr>
            <p:cNvSpPr txBox="1"/>
            <p:nvPr/>
          </p:nvSpPr>
          <p:spPr>
            <a:xfrm>
              <a:off x="6468809" y="2101605"/>
              <a:ext cx="4015409" cy="405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Gill Sans MT" panose="020B0502020104020203" pitchFamily="34" charset="0"/>
                  <a:ea typeface="Roboto" panose="02000000000000000000" pitchFamily="2" charset="0"/>
                </a:rPr>
                <a:t>Key outputs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1258B1-8C1B-4402-9521-BFECEC7F1721}"/>
                </a:ext>
              </a:extLst>
            </p:cNvPr>
            <p:cNvSpPr/>
            <p:nvPr/>
          </p:nvSpPr>
          <p:spPr>
            <a:xfrm>
              <a:off x="6490613" y="2689049"/>
              <a:ext cx="4304711" cy="6127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Fact sheets on key gender issues (from GESI analysis) developed and disseminated.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Team members sensitized on the gender issues in the biodigester technology.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Team members trained in gender responsive programming.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Guidelines on gender responsive/sensitive communication developed.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Team members trained on how to conceptualize, design and use gender responsive M&amp;E systems.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Team members trained on gender responsive knowledge and communication 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Gender responsive communication products developed.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Team members trained in </a:t>
              </a:r>
              <a:r>
                <a:rPr lang="en-US" sz="2400" dirty="0">
                  <a:latin typeface="Gill Sans MT" panose="020B0502020104020203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sex, age, disability disaggregated data (</a:t>
              </a: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SADDD) and its application in the project cycle.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r>
                <a:rPr lang="en-US" sz="21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Knowledge portal/hub developed and functional</a:t>
              </a:r>
              <a:r>
                <a:rPr lang="en-US" sz="2200" kern="0" dirty="0">
                  <a:latin typeface="Gill Sans MT" panose="020B0502020104020203" pitchFamily="34" charset="0"/>
                  <a:ea typeface="Roboto" panose="02000000000000000000" pitchFamily="2" charset="0"/>
                </a:rPr>
                <a:t>.</a:t>
              </a: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6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6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marL="285750" lvl="0" indent="-285750" defTabSz="914400">
                <a:buClr>
                  <a:srgbClr val="EF5D2E"/>
                </a:buClr>
                <a:buFont typeface="Wingdings" panose="05000000000000000000" pitchFamily="2" charset="2"/>
                <a:buChar char="§"/>
                <a:defRPr/>
              </a:pPr>
              <a:endParaRPr lang="en-US" sz="1200" kern="0" dirty="0">
                <a:solidFill>
                  <a:srgbClr val="0070C0"/>
                </a:solidFill>
                <a:latin typeface="Gill Sans MT" panose="020B0502020104020203" pitchFamily="34" charset="0"/>
                <a:ea typeface="Roboto" panose="02000000000000000000" pitchFamily="2" charset="0"/>
              </a:endParaRPr>
            </a:p>
            <a:p>
              <a:pPr lvl="0" defTabSz="914400">
                <a:buClr>
                  <a:srgbClr val="EF5D2E"/>
                </a:buClr>
                <a:defRPr/>
              </a:pPr>
              <a:endParaRPr lang="en-US" sz="12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112394" y="996909"/>
            <a:ext cx="4979186" cy="498955"/>
          </a:xfrm>
          <a:prstGeom prst="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Strategic actions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372819" y="3054586"/>
            <a:ext cx="718761" cy="65670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75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BD9D-8F86-4FC2-8156-FAE20806AE80}"/>
              </a:ext>
            </a:extLst>
          </p:cNvPr>
          <p:cNvSpPr txBox="1">
            <a:spLocks/>
          </p:cNvSpPr>
          <p:nvPr/>
        </p:nvSpPr>
        <p:spPr>
          <a:xfrm>
            <a:off x="1753662" y="104364"/>
            <a:ext cx="8684677" cy="5788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 spc="300">
                <a:solidFill>
                  <a:srgbClr val="1BB08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spc="0" dirty="0">
                <a:solidFill>
                  <a:schemeClr val="tx1"/>
                </a:solidFill>
              </a:rPr>
              <a:t>Monitoring, Evaluation and Reporting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05C11B-AAC4-40F0-B043-D20D062A16DE}"/>
              </a:ext>
            </a:extLst>
          </p:cNvPr>
          <p:cNvGrpSpPr/>
          <p:nvPr/>
        </p:nvGrpSpPr>
        <p:grpSpPr>
          <a:xfrm>
            <a:off x="3082563" y="935911"/>
            <a:ext cx="7075589" cy="1729868"/>
            <a:chOff x="4853068" y="1446201"/>
            <a:chExt cx="4056606" cy="191357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F462DEA-5630-43E8-A263-87495AAFA9D4}"/>
                </a:ext>
              </a:extLst>
            </p:cNvPr>
            <p:cNvSpPr/>
            <p:nvPr/>
          </p:nvSpPr>
          <p:spPr>
            <a:xfrm>
              <a:off x="4967079" y="1694602"/>
              <a:ext cx="3942595" cy="1665174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D3A6EC9-5788-48AC-983C-FB2D31A4106D}"/>
                </a:ext>
              </a:extLst>
            </p:cNvPr>
            <p:cNvSpPr/>
            <p:nvPr/>
          </p:nvSpPr>
          <p:spPr>
            <a:xfrm>
              <a:off x="4853068" y="1446201"/>
              <a:ext cx="1695333" cy="31627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Gill Sans MT" panose="020B0502020104020203" pitchFamily="34" charset="0"/>
                  <a:cs typeface="Calibri" panose="020F0502020204030204" pitchFamily="34" charset="0"/>
                </a:rPr>
                <a:t>Coordination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379BB1-9C1E-4575-BB91-ED1A51D6A92C}"/>
                </a:ext>
              </a:extLst>
            </p:cNvPr>
            <p:cNvSpPr txBox="1"/>
            <p:nvPr/>
          </p:nvSpPr>
          <p:spPr>
            <a:xfrm>
              <a:off x="5123605" y="1785939"/>
              <a:ext cx="3704101" cy="1327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prstClr val="black"/>
                  </a:solidFill>
                  <a:latin typeface="Gill Sans MT" panose="020B0502020104020203" pitchFamily="34" charset="0"/>
                </a:rPr>
                <a:t>Organize quarterly implementation status review meetings with all the project implementation partners to review implementation progress.</a:t>
              </a:r>
              <a:endParaRPr lang="en-US" sz="2400" b="1" dirty="0">
                <a:solidFill>
                  <a:prstClr val="black"/>
                </a:solidFill>
                <a:latin typeface="Gill Sans MT" panose="020B0502020104020203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6F3E1C-071B-4E08-97B5-159825CAB15A}"/>
              </a:ext>
            </a:extLst>
          </p:cNvPr>
          <p:cNvGrpSpPr/>
          <p:nvPr/>
        </p:nvGrpSpPr>
        <p:grpSpPr>
          <a:xfrm>
            <a:off x="3229212" y="2784132"/>
            <a:ext cx="6928940" cy="1872109"/>
            <a:chOff x="4967078" y="3373682"/>
            <a:chExt cx="3970421" cy="151050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BB8967-7FF8-48B2-B22F-A9046A0650CB}"/>
                </a:ext>
              </a:extLst>
            </p:cNvPr>
            <p:cNvSpPr/>
            <p:nvPr/>
          </p:nvSpPr>
          <p:spPr>
            <a:xfrm>
              <a:off x="4967078" y="3712804"/>
              <a:ext cx="3970421" cy="1171381"/>
            </a:xfrm>
            <a:prstGeom prst="rect">
              <a:avLst/>
            </a:prstGeom>
            <a:noFill/>
            <a:ln w="19050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27CE658-23E8-4672-BDDD-24CB91F9185D}"/>
                </a:ext>
              </a:extLst>
            </p:cNvPr>
            <p:cNvSpPr/>
            <p:nvPr/>
          </p:nvSpPr>
          <p:spPr>
            <a:xfrm>
              <a:off x="4978324" y="3373682"/>
              <a:ext cx="1695333" cy="27039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woPt" dir="r">
                <a:rot lat="0" lon="0" rev="6000000"/>
              </a:lightRig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Gill Sans MT" panose="020B0502020104020203" pitchFamily="34" charset="0"/>
                </a:rPr>
                <a:t>Monitoring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578B187-5CA2-40F8-80DC-86E9FD0407F4}"/>
                </a:ext>
              </a:extLst>
            </p:cNvPr>
            <p:cNvSpPr txBox="1"/>
            <p:nvPr/>
          </p:nvSpPr>
          <p:spPr>
            <a:xfrm>
              <a:off x="5214248" y="3975163"/>
              <a:ext cx="37041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F22723E-4BAA-4B00-BD6D-908FFE9E3256}"/>
              </a:ext>
            </a:extLst>
          </p:cNvPr>
          <p:cNvSpPr/>
          <p:nvPr/>
        </p:nvSpPr>
        <p:spPr>
          <a:xfrm>
            <a:off x="3176832" y="4931972"/>
            <a:ext cx="6981319" cy="158195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CB9FE24-DA9F-489B-939E-CCEE7E64077C}"/>
              </a:ext>
            </a:extLst>
          </p:cNvPr>
          <p:cNvSpPr/>
          <p:nvPr/>
        </p:nvSpPr>
        <p:spPr>
          <a:xfrm>
            <a:off x="3229213" y="4656242"/>
            <a:ext cx="2447059" cy="30391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Evaluation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3DE881-87BE-4E94-8C6F-2BC9F480DC46}"/>
              </a:ext>
            </a:extLst>
          </p:cNvPr>
          <p:cNvSpPr txBox="1"/>
          <p:nvPr/>
        </p:nvSpPr>
        <p:spPr>
          <a:xfrm>
            <a:off x="3469064" y="5004784"/>
            <a:ext cx="6689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</a:rPr>
              <a:t>Conduct final evaluation of the gender mainstreaming strategy as part of project closure and disseminate key learnings, challenges and achievements.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7585" y="3265710"/>
            <a:ext cx="48810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Gill Sans MT" panose="020B0502020104020203" pitchFamily="34" charset="0"/>
              </a:rPr>
              <a:t>Track all the listed indicators against this strategy and prepare annual progress reports.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5175E-5D38-4BFC-A1AC-F9A2B6BA58C4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GESI Strategy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37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ny questions Royalty Free Vector Image - VectorStock">
            <a:extLst>
              <a:ext uri="{FF2B5EF4-FFF2-40B4-BE49-F238E27FC236}">
                <a16:creationId xmlns:a16="http://schemas.microsoft.com/office/drawing/2014/main" id="{8E61D731-69B7-3A4C-8F22-69F20B5449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20"/>
          <a:stretch/>
        </p:blipFill>
        <p:spPr bwMode="auto">
          <a:xfrm>
            <a:off x="1893387" y="1233714"/>
            <a:ext cx="4732122" cy="483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We are TKmaxx..ing it with a little help from HomeSense - NewStarts">
            <a:extLst>
              <a:ext uri="{FF2B5EF4-FFF2-40B4-BE49-F238E27FC236}">
                <a16:creationId xmlns:a16="http://schemas.microsoft.com/office/drawing/2014/main" id="{BA469D34-978B-DD41-8334-AB65585DF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7" r="27407"/>
          <a:stretch>
            <a:fillRect/>
          </a:stretch>
        </p:blipFill>
        <p:spPr bwMode="auto">
          <a:xfrm rot="1674951">
            <a:off x="7026516" y="1219853"/>
            <a:ext cx="3578885" cy="486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47D572-AF28-A85E-E1AE-A571A9C52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A506C-2FED-48F2-91E0-C795D8A6C876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11/21/2022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4B342F-F9AE-32BA-2DC9-FFE964D10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GESI Strategy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70048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8622</TotalTime>
  <Words>1728</Words>
  <Application>Microsoft Office PowerPoint</Application>
  <PresentationFormat>Widescreen</PresentationFormat>
  <Paragraphs>325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Franklin Gothic Book</vt:lpstr>
      <vt:lpstr>Gill Sans MT</vt:lpstr>
      <vt:lpstr>Roboto</vt:lpstr>
      <vt:lpstr>Wingdings</vt:lpstr>
      <vt:lpstr>Crop</vt:lpstr>
      <vt:lpstr>1_Crop</vt:lpstr>
      <vt:lpstr>GESI MAINSTREAMING STRATEGY FOR THE ABC-K PROJECT</vt:lpstr>
      <vt:lpstr>Presentation outline</vt:lpstr>
      <vt:lpstr>Justification of the ABC-K Project Strategy</vt:lpstr>
      <vt:lpstr>GESI inequalities in the biodigester technologies ….Highlight of GESI analysis findings</vt:lpstr>
      <vt:lpstr>GESI Strategy</vt:lpstr>
      <vt:lpstr>Proposed Approach for GESI Mainstreaming in the ABC-K project</vt:lpstr>
      <vt:lpstr>National Government engagement</vt:lpstr>
      <vt:lpstr>County Government engagement</vt:lpstr>
      <vt:lpstr>County Government engagement cont’d</vt:lpstr>
      <vt:lpstr>Multi-sectoral/Multi-representative stakeholders engagement</vt:lpstr>
      <vt:lpstr>Women, men and youth groups engagement</vt:lpstr>
      <vt:lpstr>Women, men and youth groups engagement</vt:lpstr>
      <vt:lpstr>Private Sector engagement</vt:lpstr>
      <vt:lpstr>Private Sector engagement</vt:lpstr>
      <vt:lpstr>Biodigester Contractors Entrepreneurs(BCEs)</vt:lpstr>
      <vt:lpstr>Project implementation team gender capacity</vt:lpstr>
      <vt:lpstr>Project implementation team gender capacity Cont’d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 &amp; FGM ABANDONMENT PROJECT END-LINE EVALUATION</dc:title>
  <dc:creator>Ruth</dc:creator>
  <cp:lastModifiedBy>Wanga, Saida Kukuya</cp:lastModifiedBy>
  <cp:revision>291</cp:revision>
  <cp:lastPrinted>2022-11-21T13:07:20Z</cp:lastPrinted>
  <dcterms:created xsi:type="dcterms:W3CDTF">2022-01-14T17:23:24Z</dcterms:created>
  <dcterms:modified xsi:type="dcterms:W3CDTF">2022-11-22T13:35:40Z</dcterms:modified>
</cp:coreProperties>
</file>